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0.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105_0.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modernComment_10F_0.xml" ContentType="application/vnd.ms-powerpoint.comments+xml"/>
  <Override PartName="/ppt/notesSlides/notesSlide18.xml" ContentType="application/vnd.openxmlformats-officedocument.presentationml.notesSlide+xml"/>
  <Override PartName="/ppt/comments/modernComment_110_0.xml" ContentType="application/vnd.ms-powerpoint.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28"/>
  </p:notesMasterIdLst>
  <p:sldIdLst>
    <p:sldId id="256" r:id="rId5"/>
    <p:sldId id="257" r:id="rId6"/>
    <p:sldId id="258" r:id="rId7"/>
    <p:sldId id="259" r:id="rId8"/>
    <p:sldId id="260" r:id="rId9"/>
    <p:sldId id="261" r:id="rId10"/>
    <p:sldId id="262" r:id="rId11"/>
    <p:sldId id="263" r:id="rId12"/>
    <p:sldId id="264" r:id="rId13"/>
    <p:sldId id="265" r:id="rId14"/>
    <p:sldId id="278" r:id="rId15"/>
    <p:sldId id="279" r:id="rId16"/>
    <p:sldId id="267" r:id="rId17"/>
    <p:sldId id="268" r:id="rId18"/>
    <p:sldId id="269" r:id="rId19"/>
    <p:sldId id="270" r:id="rId20"/>
    <p:sldId id="271" r:id="rId21"/>
    <p:sldId id="272" r:id="rId22"/>
    <p:sldId id="273" r:id="rId23"/>
    <p:sldId id="274" r:id="rId24"/>
    <p:sldId id="275" r:id="rId25"/>
    <p:sldId id="276" r:id="rId26"/>
    <p:sldId id="277" r:id="rId27"/>
  </p:sldIdLst>
  <p:sldSz cx="12192000" cy="6858000"/>
  <p:notesSz cx="6858000" cy="9144000"/>
  <p:embeddedFontLst>
    <p:embeddedFont>
      <p:font typeface="Century Gothic" panose="020B0502020202020204" pitchFamily="34" charset="0"/>
      <p:regular r:id="rId29"/>
      <p:bold r:id="rId30"/>
      <p:italic r:id="rId31"/>
      <p:boldItalic r:id="rId32"/>
    </p:embeddedFont>
    <p:embeddedFont>
      <p:font typeface="Gill Sans" panose="020B0604020202020204" charset="0"/>
      <p:regular r:id="rId33"/>
      <p:bold r:id="rId34"/>
    </p:embeddedFont>
    <p:embeddedFont>
      <p:font typeface="Verdana" panose="020B0604030504040204" pitchFamily="3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2" roundtripDataSignature="AMtx7miLC7qCe9FDftoJE8PLzvloCkOJ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50E2E0F-FA50-E6DD-0E50-28BD108CA559}" name="V-Miriam Greenwald" initials="MG" userId="S::Miriam.Greenwald@blackbaud.me::593b34bf-8141-4255-aac2-03a903e32076" providerId="AD"/>
  <p188:author id="{CBD9D77E-717E-63D3-2800-EAF74E97DF2B}" name="V-Chris Murphy" initials="VCM" userId="S::cmurphy@everfi.com::cad71d0c-b178-4b05-811d-baf7045bbb30" providerId="AD"/>
  <p188:author id="{6E508AB0-1521-9C67-AC2B-DFCB35EC8DAC}" name="V-Miriam Greenwald" initials="MG" userId="S::mgreenwald@everfi.com::5fb38690-bf3b-4828-95c6-f49b110d4080" providerId="AD"/>
  <p188:author id="{D487D2ED-84C1-6EEA-56B7-1AB866998938}" name="Scott Beck" initials="SB" userId="S::sbeck@everfi.com::b3e904b3-0745-4681-aee5-fe140069f1d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Kacy Cutler" initials="" lastIdx="1" clrIdx="0"/>
  <p:cmAuthor id="1" name="Paula Hoover" initials="PH" lastIdx="3" clrIdx="1">
    <p:extLst>
      <p:ext uri="{19B8F6BF-5375-455C-9EA6-DF929625EA0E}">
        <p15:presenceInfo xmlns:p15="http://schemas.microsoft.com/office/powerpoint/2012/main" userId="7af11122c40eea51" providerId="Windows Live"/>
      </p:ext>
    </p:extLst>
  </p:cmAuthor>
  <p:cmAuthor id="2" name="V-Ethan Leppin" initials="VEL" lastIdx="1" clrIdx="2">
    <p:extLst>
      <p:ext uri="{19B8F6BF-5375-455C-9EA6-DF929625EA0E}">
        <p15:presenceInfo xmlns:p15="http://schemas.microsoft.com/office/powerpoint/2012/main" userId="S::Ethan.Leppin@blackbaud.me::437366fb-d55e-4858-ba5e-b74e0ffe0ea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A500"/>
    <a:srgbClr val="FBB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9AB7320-FDEB-4418-B4D7-8B10C1042351}">
  <a:tblStyle styleId="{99AB7320-FDEB-4418-B4D7-8B10C1042351}"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9" d="100"/>
          <a:sy n="89" d="100"/>
        </p:scale>
        <p:origin x="360"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font" Target="fonts/font6.fntdata"/><Relationship Id="rId42" Type="http://customschemas.google.com/relationships/presentationmetadata" Target="metadata"/><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1.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4.fntdata"/><Relationship Id="rId37" Type="http://schemas.openxmlformats.org/officeDocument/2006/relationships/font" Target="fonts/font9.fntdata"/><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openxmlformats.org/officeDocument/2006/relationships/font" Target="fonts/font8.fntdata"/><Relationship Id="rId49"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3.fntdata"/><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commentAuthors" Target="commentAuthors.xml"/><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theme" Target="theme/theme1.xml"/><Relationship Id="rId20" Type="http://schemas.openxmlformats.org/officeDocument/2006/relationships/slide" Target="slides/slide1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Chris Murphy" userId="cad71d0c-b178-4b05-811d-baf7045bbb30" providerId="ADAL" clId="{79A652E1-F178-5640-B053-C0A76B6A42F6}"/>
    <pc:docChg chg="undo custSel addSld delSld modSld">
      <pc:chgData name="V-Chris Murphy" userId="cad71d0c-b178-4b05-811d-baf7045bbb30" providerId="ADAL" clId="{79A652E1-F178-5640-B053-C0A76B6A42F6}" dt="2025-10-30T17:07:12.498" v="1160" actId="20577"/>
      <pc:docMkLst>
        <pc:docMk/>
      </pc:docMkLst>
      <pc:sldChg chg="modSp mod">
        <pc:chgData name="V-Chris Murphy" userId="cad71d0c-b178-4b05-811d-baf7045bbb30" providerId="ADAL" clId="{79A652E1-F178-5640-B053-C0A76B6A42F6}" dt="2025-10-30T17:03:45.327" v="1136" actId="14100"/>
        <pc:sldMkLst>
          <pc:docMk/>
          <pc:sldMk cId="0" sldId="261"/>
        </pc:sldMkLst>
      </pc:sldChg>
      <pc:sldChg chg="modSp del mod">
        <pc:chgData name="V-Chris Murphy" userId="cad71d0c-b178-4b05-811d-baf7045bbb30" providerId="ADAL" clId="{79A652E1-F178-5640-B053-C0A76B6A42F6}" dt="2025-10-30T17:02:40.893" v="1129" actId="2696"/>
        <pc:sldMkLst>
          <pc:docMk/>
          <pc:sldMk cId="0" sldId="266"/>
        </pc:sldMkLst>
      </pc:sldChg>
      <pc:sldChg chg="modSp mod modCm">
        <pc:chgData name="V-Chris Murphy" userId="cad71d0c-b178-4b05-811d-baf7045bbb30" providerId="ADAL" clId="{79A652E1-F178-5640-B053-C0A76B6A42F6}" dt="2025-10-30T00:49:11.274" v="98" actId="20577"/>
        <pc:sldMkLst>
          <pc:docMk/>
          <pc:sldMk cId="0" sldId="271"/>
        </pc:sldMkLst>
        <pc:extLst>
          <p:ext xmlns:p="http://schemas.openxmlformats.org/presentationml/2006/main" uri="{D6D511B9-2390-475A-947B-AFAB55BFBCF1}">
            <pc226:cmChg xmlns:pc226="http://schemas.microsoft.com/office/powerpoint/2022/06/main/command" chg="mod">
              <pc226:chgData name="V-Chris Murphy" userId="cad71d0c-b178-4b05-811d-baf7045bbb30" providerId="ADAL" clId="{79A652E1-F178-5640-B053-C0A76B6A42F6}" dt="2025-10-30T00:41:43.771" v="78" actId="20577"/>
              <pc2:cmMkLst xmlns:pc2="http://schemas.microsoft.com/office/powerpoint/2019/9/main/command">
                <pc:docMk/>
                <pc:sldMk cId="0" sldId="271"/>
                <pc2:cmMk id="{C6012B19-0A1E-4538-BDFA-45C391FFCA84}"/>
              </pc2:cmMkLst>
            </pc226:cmChg>
          </p:ext>
        </pc:extLst>
      </pc:sldChg>
      <pc:sldChg chg="modSp mod modCm">
        <pc:chgData name="V-Chris Murphy" userId="cad71d0c-b178-4b05-811d-baf7045bbb30" providerId="ADAL" clId="{79A652E1-F178-5640-B053-C0A76B6A42F6}" dt="2025-10-30T00:29:35.952" v="52" actId="20577"/>
        <pc:sldMkLst>
          <pc:docMk/>
          <pc:sldMk cId="0" sldId="272"/>
        </pc:sldMkLst>
        <pc:extLst>
          <p:ext xmlns:p="http://schemas.openxmlformats.org/presentationml/2006/main" uri="{D6D511B9-2390-475A-947B-AFAB55BFBCF1}">
            <pc226:cmChg xmlns:pc226="http://schemas.microsoft.com/office/powerpoint/2022/06/main/command" chg="mod">
              <pc226:chgData name="V-Chris Murphy" userId="cad71d0c-b178-4b05-811d-baf7045bbb30" providerId="ADAL" clId="{79A652E1-F178-5640-B053-C0A76B6A42F6}" dt="2025-10-30T00:29:35.952" v="52" actId="20577"/>
              <pc2:cmMkLst xmlns:pc2="http://schemas.microsoft.com/office/powerpoint/2019/9/main/command">
                <pc:docMk/>
                <pc:sldMk cId="0" sldId="272"/>
                <pc2:cmMk id="{C8D01608-DECD-46FC-BB4B-6C081CA0F1E8}"/>
              </pc2:cmMkLst>
            </pc226:cmChg>
            <pc226:cmChg xmlns:pc226="http://schemas.microsoft.com/office/powerpoint/2022/06/main/command" chg="mod">
              <pc226:chgData name="V-Chris Murphy" userId="cad71d0c-b178-4b05-811d-baf7045bbb30" providerId="ADAL" clId="{79A652E1-F178-5640-B053-C0A76B6A42F6}" dt="2025-10-30T00:23:13.072" v="17" actId="20577"/>
              <pc2:cmMkLst xmlns:pc2="http://schemas.microsoft.com/office/powerpoint/2019/9/main/command">
                <pc:docMk/>
                <pc:sldMk cId="0" sldId="272"/>
                <pc2:cmMk id="{AF8418DD-088E-43C8-9814-28DD570CB02C}"/>
              </pc2:cmMkLst>
            </pc226:cmChg>
          </p:ext>
        </pc:extLst>
      </pc:sldChg>
      <pc:sldChg chg="addSp delSp modSp add mod">
        <pc:chgData name="V-Chris Murphy" userId="cad71d0c-b178-4b05-811d-baf7045bbb30" providerId="ADAL" clId="{79A652E1-F178-5640-B053-C0A76B6A42F6}" dt="2025-10-30T17:07:12.498" v="1160" actId="20577"/>
        <pc:sldMkLst>
          <pc:docMk/>
          <pc:sldMk cId="2704165678" sldId="278"/>
        </pc:sldMkLst>
      </pc:sldChg>
      <pc:sldChg chg="addSp delSp modSp add mod">
        <pc:chgData name="V-Chris Murphy" userId="cad71d0c-b178-4b05-811d-baf7045bbb30" providerId="ADAL" clId="{79A652E1-F178-5640-B053-C0A76B6A42F6}" dt="2025-10-30T17:06:35.338" v="1158" actId="20577"/>
        <pc:sldMkLst>
          <pc:docMk/>
          <pc:sldMk cId="642728469" sldId="279"/>
        </pc:sldMkLst>
      </pc:sldChg>
    </pc:docChg>
  </pc:docChgLst>
  <pc:docChgLst>
    <pc:chgData name="Scott Beck" userId="b3e904b3-0745-4681-aee5-fe140069f1d8" providerId="ADAL" clId="{5C75F5A3-A6D4-454D-888E-2CA224BEB63B}"/>
    <pc:docChg chg="custSel modSld">
      <pc:chgData name="Scott Beck" userId="b3e904b3-0745-4681-aee5-fe140069f1d8" providerId="ADAL" clId="{5C75F5A3-A6D4-454D-888E-2CA224BEB63B}" dt="2025-10-29T17:58:23.775" v="59" actId="20577"/>
      <pc:docMkLst>
        <pc:docMk/>
      </pc:docMkLst>
      <pc:sldChg chg="modSp mod">
        <pc:chgData name="Scott Beck" userId="b3e904b3-0745-4681-aee5-fe140069f1d8" providerId="ADAL" clId="{5C75F5A3-A6D4-454D-888E-2CA224BEB63B}" dt="2025-10-29T17:58:23.775" v="59" actId="20577"/>
        <pc:sldMkLst>
          <pc:docMk/>
          <pc:sldMk cId="0" sldId="272"/>
        </pc:sldMkLst>
      </pc:sldChg>
    </pc:docChg>
  </pc:docChgLst>
  <pc:docChgLst>
    <pc:chgData name="V-Miriam Greenwald" userId="5fb38690-bf3b-4828-95c6-f49b110d4080" providerId="ADAL" clId="{DC7D42ED-2F33-44AA-8994-37FF7E368C36}"/>
    <pc:docChg chg="custSel modSld">
      <pc:chgData name="V-Miriam Greenwald" userId="5fb38690-bf3b-4828-95c6-f49b110d4080" providerId="ADAL" clId="{DC7D42ED-2F33-44AA-8994-37FF7E368C36}" dt="2025-12-11T17:55:51.585" v="10" actId="14100"/>
      <pc:docMkLst>
        <pc:docMk/>
      </pc:docMkLst>
      <pc:sldChg chg="modSp mod">
        <pc:chgData name="V-Miriam Greenwald" userId="5fb38690-bf3b-4828-95c6-f49b110d4080" providerId="ADAL" clId="{DC7D42ED-2F33-44AA-8994-37FF7E368C36}" dt="2025-12-11T17:53:17.296" v="1" actId="20577"/>
        <pc:sldMkLst>
          <pc:docMk/>
          <pc:sldMk cId="0" sldId="256"/>
        </pc:sldMkLst>
        <pc:spChg chg="mod">
          <ac:chgData name="V-Miriam Greenwald" userId="5fb38690-bf3b-4828-95c6-f49b110d4080" providerId="ADAL" clId="{DC7D42ED-2F33-44AA-8994-37FF7E368C36}" dt="2025-12-11T17:53:17.296" v="1" actId="20577"/>
          <ac:spMkLst>
            <pc:docMk/>
            <pc:sldMk cId="0" sldId="256"/>
            <ac:spMk id="40" creationId="{00000000-0000-0000-0000-000000000000}"/>
          </ac:spMkLst>
        </pc:spChg>
      </pc:sldChg>
      <pc:sldChg chg="modSp mod">
        <pc:chgData name="V-Miriam Greenwald" userId="5fb38690-bf3b-4828-95c6-f49b110d4080" providerId="ADAL" clId="{DC7D42ED-2F33-44AA-8994-37FF7E368C36}" dt="2025-12-11T17:53:26.285" v="3" actId="20577"/>
        <pc:sldMkLst>
          <pc:docMk/>
          <pc:sldMk cId="0" sldId="257"/>
        </pc:sldMkLst>
        <pc:spChg chg="mod">
          <ac:chgData name="V-Miriam Greenwald" userId="5fb38690-bf3b-4828-95c6-f49b110d4080" providerId="ADAL" clId="{DC7D42ED-2F33-44AA-8994-37FF7E368C36}" dt="2025-12-11T17:53:26.285" v="3" actId="20577"/>
          <ac:spMkLst>
            <pc:docMk/>
            <pc:sldMk cId="0" sldId="257"/>
            <ac:spMk id="46" creationId="{00000000-0000-0000-0000-000000000000}"/>
          </ac:spMkLst>
        </pc:spChg>
      </pc:sldChg>
      <pc:sldChg chg="modSp">
        <pc:chgData name="V-Miriam Greenwald" userId="5fb38690-bf3b-4828-95c6-f49b110d4080" providerId="ADAL" clId="{DC7D42ED-2F33-44AA-8994-37FF7E368C36}" dt="2025-12-11T17:53:45.551" v="4"/>
        <pc:sldMkLst>
          <pc:docMk/>
          <pc:sldMk cId="0" sldId="258"/>
        </pc:sldMkLst>
        <pc:spChg chg="mod">
          <ac:chgData name="V-Miriam Greenwald" userId="5fb38690-bf3b-4828-95c6-f49b110d4080" providerId="ADAL" clId="{DC7D42ED-2F33-44AA-8994-37FF7E368C36}" dt="2025-12-11T17:53:45.551" v="4"/>
          <ac:spMkLst>
            <pc:docMk/>
            <pc:sldMk cId="0" sldId="258"/>
            <ac:spMk id="59" creationId="{00000000-0000-0000-0000-000000000000}"/>
          </ac:spMkLst>
        </pc:spChg>
      </pc:sldChg>
      <pc:sldChg chg="modSp">
        <pc:chgData name="V-Miriam Greenwald" userId="5fb38690-bf3b-4828-95c6-f49b110d4080" providerId="ADAL" clId="{DC7D42ED-2F33-44AA-8994-37FF7E368C36}" dt="2025-12-11T17:53:45.551" v="4"/>
        <pc:sldMkLst>
          <pc:docMk/>
          <pc:sldMk cId="0" sldId="259"/>
        </pc:sldMkLst>
        <pc:spChg chg="mod">
          <ac:chgData name="V-Miriam Greenwald" userId="5fb38690-bf3b-4828-95c6-f49b110d4080" providerId="ADAL" clId="{DC7D42ED-2F33-44AA-8994-37FF7E368C36}" dt="2025-12-11T17:53:45.551" v="4"/>
          <ac:spMkLst>
            <pc:docMk/>
            <pc:sldMk cId="0" sldId="259"/>
            <ac:spMk id="67" creationId="{00000000-0000-0000-0000-000000000000}"/>
          </ac:spMkLst>
        </pc:spChg>
      </pc:sldChg>
      <pc:sldChg chg="modSp">
        <pc:chgData name="V-Miriam Greenwald" userId="5fb38690-bf3b-4828-95c6-f49b110d4080" providerId="ADAL" clId="{DC7D42ED-2F33-44AA-8994-37FF7E368C36}" dt="2025-12-11T17:53:45.551" v="4"/>
        <pc:sldMkLst>
          <pc:docMk/>
          <pc:sldMk cId="0" sldId="260"/>
        </pc:sldMkLst>
        <pc:spChg chg="mod">
          <ac:chgData name="V-Miriam Greenwald" userId="5fb38690-bf3b-4828-95c6-f49b110d4080" providerId="ADAL" clId="{DC7D42ED-2F33-44AA-8994-37FF7E368C36}" dt="2025-12-11T17:53:45.551" v="4"/>
          <ac:spMkLst>
            <pc:docMk/>
            <pc:sldMk cId="0" sldId="260"/>
            <ac:spMk id="75" creationId="{00000000-0000-0000-0000-000000000000}"/>
          </ac:spMkLst>
        </pc:spChg>
      </pc:sldChg>
      <pc:sldChg chg="modSp mod">
        <pc:chgData name="V-Miriam Greenwald" userId="5fb38690-bf3b-4828-95c6-f49b110d4080" providerId="ADAL" clId="{DC7D42ED-2F33-44AA-8994-37FF7E368C36}" dt="2025-12-11T17:55:51.585" v="10" actId="14100"/>
        <pc:sldMkLst>
          <pc:docMk/>
          <pc:sldMk cId="0" sldId="261"/>
        </pc:sldMkLst>
        <pc:spChg chg="mod">
          <ac:chgData name="V-Miriam Greenwald" userId="5fb38690-bf3b-4828-95c6-f49b110d4080" providerId="ADAL" clId="{DC7D42ED-2F33-44AA-8994-37FF7E368C36}" dt="2025-12-11T17:53:45.551" v="4"/>
          <ac:spMkLst>
            <pc:docMk/>
            <pc:sldMk cId="0" sldId="261"/>
            <ac:spMk id="84" creationId="{00000000-0000-0000-0000-000000000000}"/>
          </ac:spMkLst>
        </pc:spChg>
        <pc:spChg chg="mod">
          <ac:chgData name="V-Miriam Greenwald" userId="5fb38690-bf3b-4828-95c6-f49b110d4080" providerId="ADAL" clId="{DC7D42ED-2F33-44AA-8994-37FF7E368C36}" dt="2025-12-11T17:55:43.633" v="9" actId="20577"/>
          <ac:spMkLst>
            <pc:docMk/>
            <pc:sldMk cId="0" sldId="261"/>
            <ac:spMk id="85" creationId="{00000000-0000-0000-0000-000000000000}"/>
          </ac:spMkLst>
        </pc:spChg>
        <pc:cxnChg chg="mod">
          <ac:chgData name="V-Miriam Greenwald" userId="5fb38690-bf3b-4828-95c6-f49b110d4080" providerId="ADAL" clId="{DC7D42ED-2F33-44AA-8994-37FF7E368C36}" dt="2025-12-11T17:55:51.585" v="10" actId="14100"/>
          <ac:cxnSpMkLst>
            <pc:docMk/>
            <pc:sldMk cId="0" sldId="261"/>
            <ac:cxnSpMk id="89" creationId="{00000000-0000-0000-0000-000000000000}"/>
          </ac:cxnSpMkLst>
        </pc:cxnChg>
      </pc:sldChg>
      <pc:sldChg chg="modSp">
        <pc:chgData name="V-Miriam Greenwald" userId="5fb38690-bf3b-4828-95c6-f49b110d4080" providerId="ADAL" clId="{DC7D42ED-2F33-44AA-8994-37FF7E368C36}" dt="2025-12-11T17:53:45.551" v="4"/>
        <pc:sldMkLst>
          <pc:docMk/>
          <pc:sldMk cId="0" sldId="262"/>
        </pc:sldMkLst>
        <pc:spChg chg="mod">
          <ac:chgData name="V-Miriam Greenwald" userId="5fb38690-bf3b-4828-95c6-f49b110d4080" providerId="ADAL" clId="{DC7D42ED-2F33-44AA-8994-37FF7E368C36}" dt="2025-12-11T17:53:45.551" v="4"/>
          <ac:spMkLst>
            <pc:docMk/>
            <pc:sldMk cId="0" sldId="262"/>
            <ac:spMk id="94" creationId="{00000000-0000-0000-0000-000000000000}"/>
          </ac:spMkLst>
        </pc:spChg>
      </pc:sldChg>
      <pc:sldChg chg="modSp">
        <pc:chgData name="V-Miriam Greenwald" userId="5fb38690-bf3b-4828-95c6-f49b110d4080" providerId="ADAL" clId="{DC7D42ED-2F33-44AA-8994-37FF7E368C36}" dt="2025-12-11T17:53:45.551" v="4"/>
        <pc:sldMkLst>
          <pc:docMk/>
          <pc:sldMk cId="0" sldId="263"/>
        </pc:sldMkLst>
        <pc:spChg chg="mod">
          <ac:chgData name="V-Miriam Greenwald" userId="5fb38690-bf3b-4828-95c6-f49b110d4080" providerId="ADAL" clId="{DC7D42ED-2F33-44AA-8994-37FF7E368C36}" dt="2025-12-11T17:53:45.551" v="4"/>
          <ac:spMkLst>
            <pc:docMk/>
            <pc:sldMk cId="0" sldId="263"/>
            <ac:spMk id="109" creationId="{00000000-0000-0000-0000-000000000000}"/>
          </ac:spMkLst>
        </pc:spChg>
      </pc:sldChg>
      <pc:sldChg chg="modSp">
        <pc:chgData name="V-Miriam Greenwald" userId="5fb38690-bf3b-4828-95c6-f49b110d4080" providerId="ADAL" clId="{DC7D42ED-2F33-44AA-8994-37FF7E368C36}" dt="2025-12-11T17:53:45.551" v="4"/>
        <pc:sldMkLst>
          <pc:docMk/>
          <pc:sldMk cId="0" sldId="264"/>
        </pc:sldMkLst>
        <pc:spChg chg="mod">
          <ac:chgData name="V-Miriam Greenwald" userId="5fb38690-bf3b-4828-95c6-f49b110d4080" providerId="ADAL" clId="{DC7D42ED-2F33-44AA-8994-37FF7E368C36}" dt="2025-12-11T17:53:45.551" v="4"/>
          <ac:spMkLst>
            <pc:docMk/>
            <pc:sldMk cId="0" sldId="264"/>
            <ac:spMk id="125" creationId="{00000000-0000-0000-0000-000000000000}"/>
          </ac:spMkLst>
        </pc:spChg>
      </pc:sldChg>
      <pc:sldChg chg="modSp">
        <pc:chgData name="V-Miriam Greenwald" userId="5fb38690-bf3b-4828-95c6-f49b110d4080" providerId="ADAL" clId="{DC7D42ED-2F33-44AA-8994-37FF7E368C36}" dt="2025-12-11T17:53:45.551" v="4"/>
        <pc:sldMkLst>
          <pc:docMk/>
          <pc:sldMk cId="0" sldId="265"/>
        </pc:sldMkLst>
        <pc:spChg chg="mod">
          <ac:chgData name="V-Miriam Greenwald" userId="5fb38690-bf3b-4828-95c6-f49b110d4080" providerId="ADAL" clId="{DC7D42ED-2F33-44AA-8994-37FF7E368C36}" dt="2025-12-11T17:53:45.551" v="4"/>
          <ac:spMkLst>
            <pc:docMk/>
            <pc:sldMk cId="0" sldId="265"/>
            <ac:spMk id="135" creationId="{00000000-0000-0000-0000-000000000000}"/>
          </ac:spMkLst>
        </pc:spChg>
      </pc:sldChg>
      <pc:sldChg chg="modSp">
        <pc:chgData name="V-Miriam Greenwald" userId="5fb38690-bf3b-4828-95c6-f49b110d4080" providerId="ADAL" clId="{DC7D42ED-2F33-44AA-8994-37FF7E368C36}" dt="2025-12-11T17:53:45.551" v="4"/>
        <pc:sldMkLst>
          <pc:docMk/>
          <pc:sldMk cId="0" sldId="267"/>
        </pc:sldMkLst>
        <pc:spChg chg="mod">
          <ac:chgData name="V-Miriam Greenwald" userId="5fb38690-bf3b-4828-95c6-f49b110d4080" providerId="ADAL" clId="{DC7D42ED-2F33-44AA-8994-37FF7E368C36}" dt="2025-12-11T17:53:45.551" v="4"/>
          <ac:spMkLst>
            <pc:docMk/>
            <pc:sldMk cId="0" sldId="267"/>
            <ac:spMk id="242" creationId="{00000000-0000-0000-0000-000000000000}"/>
          </ac:spMkLst>
        </pc:spChg>
      </pc:sldChg>
      <pc:sldChg chg="modSp">
        <pc:chgData name="V-Miriam Greenwald" userId="5fb38690-bf3b-4828-95c6-f49b110d4080" providerId="ADAL" clId="{DC7D42ED-2F33-44AA-8994-37FF7E368C36}" dt="2025-12-11T17:53:45.551" v="4"/>
        <pc:sldMkLst>
          <pc:docMk/>
          <pc:sldMk cId="0" sldId="268"/>
        </pc:sldMkLst>
        <pc:spChg chg="mod">
          <ac:chgData name="V-Miriam Greenwald" userId="5fb38690-bf3b-4828-95c6-f49b110d4080" providerId="ADAL" clId="{DC7D42ED-2F33-44AA-8994-37FF7E368C36}" dt="2025-12-11T17:53:45.551" v="4"/>
          <ac:spMkLst>
            <pc:docMk/>
            <pc:sldMk cId="0" sldId="268"/>
            <ac:spMk id="255" creationId="{00000000-0000-0000-0000-000000000000}"/>
          </ac:spMkLst>
        </pc:spChg>
      </pc:sldChg>
      <pc:sldChg chg="modSp">
        <pc:chgData name="V-Miriam Greenwald" userId="5fb38690-bf3b-4828-95c6-f49b110d4080" providerId="ADAL" clId="{DC7D42ED-2F33-44AA-8994-37FF7E368C36}" dt="2025-12-11T17:53:45.551" v="4"/>
        <pc:sldMkLst>
          <pc:docMk/>
          <pc:sldMk cId="0" sldId="269"/>
        </pc:sldMkLst>
        <pc:spChg chg="mod">
          <ac:chgData name="V-Miriam Greenwald" userId="5fb38690-bf3b-4828-95c6-f49b110d4080" providerId="ADAL" clId="{DC7D42ED-2F33-44AA-8994-37FF7E368C36}" dt="2025-12-11T17:53:45.551" v="4"/>
          <ac:spMkLst>
            <pc:docMk/>
            <pc:sldMk cId="0" sldId="269"/>
            <ac:spMk id="265" creationId="{00000000-0000-0000-0000-000000000000}"/>
          </ac:spMkLst>
        </pc:spChg>
      </pc:sldChg>
      <pc:sldChg chg="modSp">
        <pc:chgData name="V-Miriam Greenwald" userId="5fb38690-bf3b-4828-95c6-f49b110d4080" providerId="ADAL" clId="{DC7D42ED-2F33-44AA-8994-37FF7E368C36}" dt="2025-12-11T17:53:45.551" v="4"/>
        <pc:sldMkLst>
          <pc:docMk/>
          <pc:sldMk cId="0" sldId="270"/>
        </pc:sldMkLst>
        <pc:spChg chg="mod">
          <ac:chgData name="V-Miriam Greenwald" userId="5fb38690-bf3b-4828-95c6-f49b110d4080" providerId="ADAL" clId="{DC7D42ED-2F33-44AA-8994-37FF7E368C36}" dt="2025-12-11T17:53:45.551" v="4"/>
          <ac:spMkLst>
            <pc:docMk/>
            <pc:sldMk cId="0" sldId="270"/>
            <ac:spMk id="275" creationId="{00000000-0000-0000-0000-000000000000}"/>
          </ac:spMkLst>
        </pc:spChg>
      </pc:sldChg>
      <pc:sldChg chg="modSp">
        <pc:chgData name="V-Miriam Greenwald" userId="5fb38690-bf3b-4828-95c6-f49b110d4080" providerId="ADAL" clId="{DC7D42ED-2F33-44AA-8994-37FF7E368C36}" dt="2025-12-11T17:53:45.551" v="4"/>
        <pc:sldMkLst>
          <pc:docMk/>
          <pc:sldMk cId="0" sldId="271"/>
        </pc:sldMkLst>
        <pc:spChg chg="mod">
          <ac:chgData name="V-Miriam Greenwald" userId="5fb38690-bf3b-4828-95c6-f49b110d4080" providerId="ADAL" clId="{DC7D42ED-2F33-44AA-8994-37FF7E368C36}" dt="2025-12-11T17:53:45.551" v="4"/>
          <ac:spMkLst>
            <pc:docMk/>
            <pc:sldMk cId="0" sldId="271"/>
            <ac:spMk id="291" creationId="{00000000-0000-0000-0000-000000000000}"/>
          </ac:spMkLst>
        </pc:spChg>
      </pc:sldChg>
      <pc:sldChg chg="modSp">
        <pc:chgData name="V-Miriam Greenwald" userId="5fb38690-bf3b-4828-95c6-f49b110d4080" providerId="ADAL" clId="{DC7D42ED-2F33-44AA-8994-37FF7E368C36}" dt="2025-12-11T17:53:45.551" v="4"/>
        <pc:sldMkLst>
          <pc:docMk/>
          <pc:sldMk cId="0" sldId="272"/>
        </pc:sldMkLst>
        <pc:spChg chg="mod">
          <ac:chgData name="V-Miriam Greenwald" userId="5fb38690-bf3b-4828-95c6-f49b110d4080" providerId="ADAL" clId="{DC7D42ED-2F33-44AA-8994-37FF7E368C36}" dt="2025-12-11T17:53:45.551" v="4"/>
          <ac:spMkLst>
            <pc:docMk/>
            <pc:sldMk cId="0" sldId="272"/>
            <ac:spMk id="302" creationId="{00000000-0000-0000-0000-000000000000}"/>
          </ac:spMkLst>
        </pc:spChg>
      </pc:sldChg>
      <pc:sldChg chg="modSp">
        <pc:chgData name="V-Miriam Greenwald" userId="5fb38690-bf3b-4828-95c6-f49b110d4080" providerId="ADAL" clId="{DC7D42ED-2F33-44AA-8994-37FF7E368C36}" dt="2025-12-11T17:53:45.551" v="4"/>
        <pc:sldMkLst>
          <pc:docMk/>
          <pc:sldMk cId="0" sldId="273"/>
        </pc:sldMkLst>
        <pc:spChg chg="mod">
          <ac:chgData name="V-Miriam Greenwald" userId="5fb38690-bf3b-4828-95c6-f49b110d4080" providerId="ADAL" clId="{DC7D42ED-2F33-44AA-8994-37FF7E368C36}" dt="2025-12-11T17:53:45.551" v="4"/>
          <ac:spMkLst>
            <pc:docMk/>
            <pc:sldMk cId="0" sldId="273"/>
            <ac:spMk id="314" creationId="{00000000-0000-0000-0000-000000000000}"/>
          </ac:spMkLst>
        </pc:spChg>
      </pc:sldChg>
      <pc:sldChg chg="modSp">
        <pc:chgData name="V-Miriam Greenwald" userId="5fb38690-bf3b-4828-95c6-f49b110d4080" providerId="ADAL" clId="{DC7D42ED-2F33-44AA-8994-37FF7E368C36}" dt="2025-12-11T17:53:45.551" v="4"/>
        <pc:sldMkLst>
          <pc:docMk/>
          <pc:sldMk cId="0" sldId="274"/>
        </pc:sldMkLst>
        <pc:spChg chg="mod">
          <ac:chgData name="V-Miriam Greenwald" userId="5fb38690-bf3b-4828-95c6-f49b110d4080" providerId="ADAL" clId="{DC7D42ED-2F33-44AA-8994-37FF7E368C36}" dt="2025-12-11T17:53:45.551" v="4"/>
          <ac:spMkLst>
            <pc:docMk/>
            <pc:sldMk cId="0" sldId="274"/>
            <ac:spMk id="333" creationId="{00000000-0000-0000-0000-000000000000}"/>
          </ac:spMkLst>
        </pc:spChg>
      </pc:sldChg>
      <pc:sldChg chg="modSp">
        <pc:chgData name="V-Miriam Greenwald" userId="5fb38690-bf3b-4828-95c6-f49b110d4080" providerId="ADAL" clId="{DC7D42ED-2F33-44AA-8994-37FF7E368C36}" dt="2025-12-11T17:53:45.551" v="4"/>
        <pc:sldMkLst>
          <pc:docMk/>
          <pc:sldMk cId="0" sldId="275"/>
        </pc:sldMkLst>
        <pc:spChg chg="mod">
          <ac:chgData name="V-Miriam Greenwald" userId="5fb38690-bf3b-4828-95c6-f49b110d4080" providerId="ADAL" clId="{DC7D42ED-2F33-44AA-8994-37FF7E368C36}" dt="2025-12-11T17:53:45.551" v="4"/>
          <ac:spMkLst>
            <pc:docMk/>
            <pc:sldMk cId="0" sldId="275"/>
            <ac:spMk id="341" creationId="{00000000-0000-0000-0000-000000000000}"/>
          </ac:spMkLst>
        </pc:spChg>
      </pc:sldChg>
      <pc:sldChg chg="modSp">
        <pc:chgData name="V-Miriam Greenwald" userId="5fb38690-bf3b-4828-95c6-f49b110d4080" providerId="ADAL" clId="{DC7D42ED-2F33-44AA-8994-37FF7E368C36}" dt="2025-12-11T17:53:45.551" v="4"/>
        <pc:sldMkLst>
          <pc:docMk/>
          <pc:sldMk cId="0" sldId="276"/>
        </pc:sldMkLst>
        <pc:spChg chg="mod">
          <ac:chgData name="V-Miriam Greenwald" userId="5fb38690-bf3b-4828-95c6-f49b110d4080" providerId="ADAL" clId="{DC7D42ED-2F33-44AA-8994-37FF7E368C36}" dt="2025-12-11T17:53:45.551" v="4"/>
          <ac:spMkLst>
            <pc:docMk/>
            <pc:sldMk cId="0" sldId="276"/>
            <ac:spMk id="350" creationId="{00000000-0000-0000-0000-000000000000}"/>
          </ac:spMkLst>
        </pc:spChg>
      </pc:sldChg>
      <pc:sldChg chg="modSp">
        <pc:chgData name="V-Miriam Greenwald" userId="5fb38690-bf3b-4828-95c6-f49b110d4080" providerId="ADAL" clId="{DC7D42ED-2F33-44AA-8994-37FF7E368C36}" dt="2025-12-11T17:53:45.551" v="4"/>
        <pc:sldMkLst>
          <pc:docMk/>
          <pc:sldMk cId="0" sldId="277"/>
        </pc:sldMkLst>
        <pc:spChg chg="mod">
          <ac:chgData name="V-Miriam Greenwald" userId="5fb38690-bf3b-4828-95c6-f49b110d4080" providerId="ADAL" clId="{DC7D42ED-2F33-44AA-8994-37FF7E368C36}" dt="2025-12-11T17:53:45.551" v="4"/>
          <ac:spMkLst>
            <pc:docMk/>
            <pc:sldMk cId="0" sldId="277"/>
            <ac:spMk id="372" creationId="{00000000-0000-0000-0000-000000000000}"/>
          </ac:spMkLst>
        </pc:spChg>
      </pc:sldChg>
      <pc:sldChg chg="modSp">
        <pc:chgData name="V-Miriam Greenwald" userId="5fb38690-bf3b-4828-95c6-f49b110d4080" providerId="ADAL" clId="{DC7D42ED-2F33-44AA-8994-37FF7E368C36}" dt="2025-12-11T17:53:45.551" v="4"/>
        <pc:sldMkLst>
          <pc:docMk/>
          <pc:sldMk cId="2704165678" sldId="278"/>
        </pc:sldMkLst>
        <pc:spChg chg="mod">
          <ac:chgData name="V-Miriam Greenwald" userId="5fb38690-bf3b-4828-95c6-f49b110d4080" providerId="ADAL" clId="{DC7D42ED-2F33-44AA-8994-37FF7E368C36}" dt="2025-12-11T17:53:45.551" v="4"/>
          <ac:spMkLst>
            <pc:docMk/>
            <pc:sldMk cId="2704165678" sldId="278"/>
            <ac:spMk id="143" creationId="{641A86D7-08A2-2941-6871-CFC451DE9158}"/>
          </ac:spMkLst>
        </pc:spChg>
      </pc:sldChg>
      <pc:sldChg chg="modSp">
        <pc:chgData name="V-Miriam Greenwald" userId="5fb38690-bf3b-4828-95c6-f49b110d4080" providerId="ADAL" clId="{DC7D42ED-2F33-44AA-8994-37FF7E368C36}" dt="2025-12-11T17:53:45.551" v="4"/>
        <pc:sldMkLst>
          <pc:docMk/>
          <pc:sldMk cId="642728469" sldId="279"/>
        </pc:sldMkLst>
        <pc:spChg chg="mod">
          <ac:chgData name="V-Miriam Greenwald" userId="5fb38690-bf3b-4828-95c6-f49b110d4080" providerId="ADAL" clId="{DC7D42ED-2F33-44AA-8994-37FF7E368C36}" dt="2025-12-11T17:53:45.551" v="4"/>
          <ac:spMkLst>
            <pc:docMk/>
            <pc:sldMk cId="642728469" sldId="279"/>
            <ac:spMk id="143" creationId="{2437048D-5DF6-1F02-6ACA-FD12CE141568}"/>
          </ac:spMkLst>
        </pc:spChg>
      </pc:sldChg>
    </pc:docChg>
  </pc:docChgLst>
</pc:chgInfo>
</file>

<file path=ppt/comments/modernComment_100_0.xml><?xml version="1.0" encoding="utf-8"?>
<p188:cmLst xmlns:a="http://schemas.openxmlformats.org/drawingml/2006/main" xmlns:r="http://schemas.openxmlformats.org/officeDocument/2006/relationships" xmlns:p188="http://schemas.microsoft.com/office/powerpoint/2018/8/main">
  <p188:cm id="{E9781532-9D3F-4BF4-9BAC-E203E4D5B7A2}" authorId="{6E508AB0-1521-9C67-AC2B-DFCB35EC8DAC}" created="2025-12-11T18:01:43.788">
    <ac:txMkLst xmlns:ac="http://schemas.microsoft.com/office/drawing/2013/main/command">
      <pc:docMk xmlns:pc="http://schemas.microsoft.com/office/powerpoint/2013/main/command"/>
      <pc:sldMk xmlns:pc="http://schemas.microsoft.com/office/powerpoint/2013/main/command" cId="0" sldId="256"/>
      <ac:spMk id="41" creationId="{00000000-0000-0000-0000-000000000000}"/>
      <ac:txMk cp="8" len="6">
        <ac:context len="15" hash="3041877660"/>
      </ac:txMk>
    </ac:txMkLst>
    <p188:pos x="5848096" y="280225"/>
    <p188:txBody>
      <a:bodyPr/>
      <a:lstStyle/>
      <a:p>
        <a:r>
          <a:rPr lang="en-US"/>
          <a:t>Updated copyright date to 2026.</a:t>
        </a:r>
      </a:p>
    </p188:txBody>
  </p188:cm>
</p188:cmLst>
</file>

<file path=ppt/comments/modernComment_105_0.xml><?xml version="1.0" encoding="utf-8"?>
<p188:cmLst xmlns:a="http://schemas.openxmlformats.org/drawingml/2006/main" xmlns:r="http://schemas.openxmlformats.org/officeDocument/2006/relationships" xmlns:p188="http://schemas.microsoft.com/office/powerpoint/2018/8/main">
  <p188:cm id="{3CA0E353-0764-42CE-8DA0-9C9D9B0926B5}" authorId="{6E508AB0-1521-9C67-AC2B-DFCB35EC8DAC}" created="2025-12-11T18:01:23.696">
    <ac:txMkLst xmlns:ac="http://schemas.microsoft.com/office/drawing/2013/main/command">
      <pc:docMk xmlns:pc="http://schemas.microsoft.com/office/powerpoint/2013/main/command"/>
      <pc:sldMk xmlns:pc="http://schemas.microsoft.com/office/powerpoint/2013/main/command" cId="0" sldId="261"/>
      <ac:spMk id="85" creationId="{00000000-0000-0000-0000-000000000000}"/>
      <ac:txMk cp="383" len="58">
        <ac:context len="442" hash="2805469339"/>
      </ac:txMk>
    </ac:txMkLst>
    <p188:pos x="5410297" y="3700658"/>
    <p188:txBody>
      <a:bodyPr/>
      <a:lstStyle/>
      <a:p>
        <a:r>
          <a:rPr lang="en-US"/>
          <a:t>Added this text.</a:t>
        </a:r>
      </a:p>
    </p188:txBody>
  </p188:cm>
</p188:cmLst>
</file>

<file path=ppt/comments/modernComment_10F_0.xml><?xml version="1.0" encoding="utf-8"?>
<p188:cmLst xmlns:a="http://schemas.openxmlformats.org/drawingml/2006/main" xmlns:r="http://schemas.openxmlformats.org/officeDocument/2006/relationships" xmlns:p188="http://schemas.microsoft.com/office/powerpoint/2018/8/main">
  <p188:cm id="{C6012B19-0A1E-4538-BDFA-45C391FFCA84}" authorId="{D487D2ED-84C1-6EEA-56B7-1AB866998938}" status="resolved" created="2025-10-29T18:01:26.820" complete="100000">
    <ac:txMkLst xmlns:ac="http://schemas.microsoft.com/office/drawing/2013/main/command">
      <pc:docMk xmlns:pc="http://schemas.microsoft.com/office/powerpoint/2013/main/command"/>
      <pc:sldMk xmlns:pc="http://schemas.microsoft.com/office/powerpoint/2013/main/command" cId="0" sldId="271"/>
      <ac:spMk id="297" creationId="{00000000-0000-0000-0000-000000000000}"/>
      <ac:txMk cp="108" len="18">
        <ac:context len="127" hash="3846195339"/>
      </ac:txMk>
    </ac:txMkLst>
    <p188:pos x="2222064" y="1426215"/>
    <p188:replyLst>
      <p188:reply id="{D80C25C9-E116-AF43-9074-60C8F41D3619}" authorId="{CBD9D77E-717E-63D3-2800-EAF74E97DF2B}" created="2025-10-30T00:33:02.926">
        <p188:txBody>
          <a:bodyPr/>
          <a:lstStyle/>
          <a:p>
            <a:r>
              <a:rPr lang="en-US"/>
              <a:t>Quick question: the question in the facilitator guide is as follows: 
Ask: 
"What options would work for Ali so that his money is protected?"
●      Correct response: All of these options would work for Ali to protect his money.
If it's about protection, the brokerage account and share certificate would not be FDIC or NCUA insured and could face market losses if invested. 
So, I removed both, but plz let me know if you prefer to keep brokerage. 
Original text: (deleted)
E. brokerage account
F. share certificate</a:t>
            </a:r>
          </a:p>
        </p188:txBody>
      </p188:reply>
    </p188:replyLst>
    <p188:txBody>
      <a:bodyPr/>
      <a:lstStyle/>
      <a:p>
        <a:r>
          <a:rPr lang="en-US"/>
          <a:t>Remove - check facilitator</a:t>
        </a:r>
      </a:p>
    </p188:txBody>
  </p188:cm>
</p188:cmLst>
</file>

<file path=ppt/comments/modernComment_110_0.xml><?xml version="1.0" encoding="utf-8"?>
<p188:cmLst xmlns:a="http://schemas.openxmlformats.org/drawingml/2006/main" xmlns:r="http://schemas.openxmlformats.org/officeDocument/2006/relationships" xmlns:p188="http://schemas.microsoft.com/office/powerpoint/2018/8/main">
  <p188:cm id="{C8D01608-DECD-46FC-BB4B-6C081CA0F1E8}" authorId="{D487D2ED-84C1-6EEA-56B7-1AB866998938}" status="resolved" created="2025-10-29T17:58:37.875" complete="100000">
    <ac:txMkLst xmlns:ac="http://schemas.microsoft.com/office/drawing/2013/main/command">
      <pc:docMk xmlns:pc="http://schemas.microsoft.com/office/powerpoint/2013/main/command"/>
      <pc:sldMk xmlns:pc="http://schemas.microsoft.com/office/powerpoint/2013/main/command" cId="0" sldId="272"/>
      <ac:graphicFrameMk id="309" creationId="{00000000-0000-0000-0000-000000000000}"/>
      <ac:tblMk/>
      <ac:tcMk rowId="10001" colId="20001"/>
      <ac:txMk cp="102" len="16">
        <ac:context len="127" hash="675607972"/>
      </ac:txMk>
    </ac:txMkLst>
    <p188:pos x="6029784" y="2245873"/>
    <p188:txBody>
      <a:bodyPr/>
      <a:lstStyle/>
      <a:p>
        <a:r>
          <a:rPr lang="en-US"/>
          <a:t>New - needs number</a:t>
        </a:r>
      </a:p>
    </p188:txBody>
  </p188:cm>
  <p188:cm id="{AF8418DD-088E-43C8-9814-28DD570CB02C}" authorId="{D487D2ED-84C1-6EEA-56B7-1AB866998938}" status="resolved" created="2025-10-29T17:59:10.940" complete="100000">
    <ac:txMkLst xmlns:ac="http://schemas.microsoft.com/office/drawing/2013/main/command">
      <pc:docMk xmlns:pc="http://schemas.microsoft.com/office/powerpoint/2013/main/command"/>
      <pc:sldMk xmlns:pc="http://schemas.microsoft.com/office/powerpoint/2013/main/command" cId="0" sldId="272"/>
      <ac:graphicFrameMk id="309" creationId="{00000000-0000-0000-0000-000000000000}"/>
      <ac:tblMk/>
      <ac:tcMk rowId="10001" colId="20000"/>
      <ac:txMk cp="102" len="24">
        <ac:context len="127" hash="1227165735"/>
      </ac:txMk>
    </ac:txMkLst>
    <p188:pos x="2430550" y="2245873"/>
    <p188:txBody>
      <a:bodyPr/>
      <a:lstStyle/>
      <a:p>
        <a:r>
          <a:rPr lang="en-US"/>
          <a:t>New - needs number (also check Facilitator Guide)</a:t>
        </a:r>
      </a:p>
    </p188:txBody>
  </p188:cm>
  <p188:cm id="{15D4E01F-C164-934C-B4E8-397CB7C6D3D1}" authorId="{CBD9D77E-717E-63D3-2800-EAF74E97DF2B}" created="2025-10-30T00:24:02.033">
    <ac:deMkLst xmlns:ac="http://schemas.microsoft.com/office/drawing/2013/main/command">
      <pc:docMk xmlns:pc="http://schemas.microsoft.com/office/powerpoint/2013/main/command"/>
      <pc:sldMk xmlns:pc="http://schemas.microsoft.com/office/powerpoint/2013/main/command" cId="0" sldId="272"/>
      <ac:graphicFrameMk id="309" creationId="{00000000-0000-0000-0000-000000000000}"/>
    </ac:deMkLst>
    <p188:txBody>
      <a:bodyPr/>
      <a:lstStyle/>
      <a:p>
        <a:r>
          <a:rPr lang="en-US"/>
          <a:t>The total interest calculated an option A is incorrect. Total interest should be $2,645.48 with a monthly payment of $377.42.
Here's the original text below:
•Total interest owed: $5,000</a:t>
        </a:r>
      </a:p>
    </p188:txBody>
  </p188:cm>
  <p188:cm id="{B336D9D0-017E-C848-A272-42C37F7B0768}" authorId="{CBD9D77E-717E-63D3-2800-EAF74E97DF2B}" created="2025-10-30T00:29:54.477">
    <ac:deMkLst xmlns:ac="http://schemas.microsoft.com/office/drawing/2013/main/command">
      <pc:docMk xmlns:pc="http://schemas.microsoft.com/office/powerpoint/2013/main/command"/>
      <pc:sldMk xmlns:pc="http://schemas.microsoft.com/office/powerpoint/2013/main/command" cId="0" sldId="272"/>
      <ac:graphicFrameMk id="309" creationId="{00000000-0000-0000-0000-000000000000}"/>
    </ac:deMkLst>
    <p188:txBody>
      <a:bodyPr/>
      <a:lstStyle/>
      <a:p>
        <a:r>
          <a:rPr lang="en-US"/>
          <a:t>The total interest owed is incorrect. 
Interest should be $1,058.27 with a monthly payment of $877.43.
Here's the original text below:
•Total interest owed: $2,000
</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72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2" y="0"/>
            <a:ext cx="2971799" cy="4572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1pPr>
            <a:lvl2pPr marL="914400" marR="0" lvl="1"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2pPr>
            <a:lvl3pPr marL="1371600" marR="0" lvl="2"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3pPr>
            <a:lvl4pPr marL="1828800" marR="0" lvl="3"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4pPr>
            <a:lvl5pPr marL="2286000" marR="0" lvl="4"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5pPr>
            <a:lvl6pPr marL="2743200" marR="0" lvl="5"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6pPr>
            <a:lvl7pPr marL="3200400" marR="0" lvl="6"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7pPr>
            <a:lvl8pPr marL="3657600" marR="0" lvl="7"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8pPr>
            <a:lvl9pPr marL="4114800" marR="0" lvl="8"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799" cy="4572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 name="Google Shape;3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0: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a:extLst>
            <a:ext uri="{FF2B5EF4-FFF2-40B4-BE49-F238E27FC236}">
              <a16:creationId xmlns:a16="http://schemas.microsoft.com/office/drawing/2014/main" id="{C30F44D3-A70C-F530-21CC-96D6A9BBDC0A}"/>
            </a:ext>
          </a:extLst>
        </p:cNvPr>
        <p:cNvGrpSpPr/>
        <p:nvPr/>
      </p:nvGrpSpPr>
      <p:grpSpPr>
        <a:xfrm>
          <a:off x="0" y="0"/>
          <a:ext cx="0" cy="0"/>
          <a:chOff x="0" y="0"/>
          <a:chExt cx="0" cy="0"/>
        </a:xfrm>
      </p:grpSpPr>
      <p:sp>
        <p:nvSpPr>
          <p:cNvPr id="140" name="Google Shape;140;p11:notes">
            <a:extLst>
              <a:ext uri="{FF2B5EF4-FFF2-40B4-BE49-F238E27FC236}">
                <a16:creationId xmlns:a16="http://schemas.microsoft.com/office/drawing/2014/main" id="{625643C4-2667-C96B-38C7-1AC23319DCBC}"/>
              </a:ext>
            </a:extLst>
          </p:cNvPr>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11:notes">
            <a:extLst>
              <a:ext uri="{FF2B5EF4-FFF2-40B4-BE49-F238E27FC236}">
                <a16:creationId xmlns:a16="http://schemas.microsoft.com/office/drawing/2014/main" id="{364E5335-1F22-31BB-13B0-F1FE648A1ED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60312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a:extLst>
            <a:ext uri="{FF2B5EF4-FFF2-40B4-BE49-F238E27FC236}">
              <a16:creationId xmlns:a16="http://schemas.microsoft.com/office/drawing/2014/main" id="{4874D36C-92FE-94F4-0F87-354651DDADDB}"/>
            </a:ext>
          </a:extLst>
        </p:cNvPr>
        <p:cNvGrpSpPr/>
        <p:nvPr/>
      </p:nvGrpSpPr>
      <p:grpSpPr>
        <a:xfrm>
          <a:off x="0" y="0"/>
          <a:ext cx="0" cy="0"/>
          <a:chOff x="0" y="0"/>
          <a:chExt cx="0" cy="0"/>
        </a:xfrm>
      </p:grpSpPr>
      <p:sp>
        <p:nvSpPr>
          <p:cNvPr id="140" name="Google Shape;140;p11:notes">
            <a:extLst>
              <a:ext uri="{FF2B5EF4-FFF2-40B4-BE49-F238E27FC236}">
                <a16:creationId xmlns:a16="http://schemas.microsoft.com/office/drawing/2014/main" id="{FE2F450B-3C70-D941-0D71-498A101B0E10}"/>
              </a:ext>
            </a:extLst>
          </p:cNvPr>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11:notes">
            <a:extLst>
              <a:ext uri="{FF2B5EF4-FFF2-40B4-BE49-F238E27FC236}">
                <a16:creationId xmlns:a16="http://schemas.microsoft.com/office/drawing/2014/main" id="{F589484F-1F85-0EC8-3E62-D370A183477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01345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2: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0" name="Google Shape;24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4: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3" name="Google Shape;26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15: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3" name="Google Shape;273;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6: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9" name="Google Shape;289;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17: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0" name="Google Shape;30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8: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2" name="Google Shape;31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2: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 name="Google Shape;4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19: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1" name="Google Shape;33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0: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9" name="Google Shape;33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21: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8" name="Google Shape;348;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22: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0" name="Google Shape;37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 name="Google Shape;5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4: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 name="Google Shape;6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5: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 name="Google Shape;7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6: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7: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2" name="Google Shape;9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8: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9: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
        <p:cNvGrpSpPr/>
        <p:nvPr/>
      </p:nvGrpSpPr>
      <p:grpSpPr>
        <a:xfrm>
          <a:off x="0" y="0"/>
          <a:ext cx="0" cy="0"/>
          <a:chOff x="0" y="0"/>
          <a:chExt cx="0" cy="0"/>
        </a:xfrm>
      </p:grpSpPr>
      <p:sp>
        <p:nvSpPr>
          <p:cNvPr id="12" name="Google Shape;12;p24"/>
          <p:cNvSpPr/>
          <p:nvPr/>
        </p:nvSpPr>
        <p:spPr>
          <a:xfrm>
            <a:off x="0" y="5905500"/>
            <a:ext cx="9964044" cy="952500"/>
          </a:xfrm>
          <a:custGeom>
            <a:avLst/>
            <a:gdLst/>
            <a:ahLst/>
            <a:cxnLst/>
            <a:rect l="l" t="t" r="r" b="b"/>
            <a:pathLst>
              <a:path w="9964044" h="952500" extrusionOk="0">
                <a:moveTo>
                  <a:pt x="0" y="0"/>
                </a:moveTo>
                <a:lnTo>
                  <a:pt x="3048000" y="0"/>
                </a:lnTo>
                <a:lnTo>
                  <a:pt x="6916044" y="0"/>
                </a:lnTo>
                <a:lnTo>
                  <a:pt x="9964044" y="0"/>
                </a:lnTo>
                <a:lnTo>
                  <a:pt x="9687819" y="952500"/>
                </a:lnTo>
                <a:lnTo>
                  <a:pt x="6639819" y="952500"/>
                </a:lnTo>
                <a:lnTo>
                  <a:pt x="3048000" y="952500"/>
                </a:lnTo>
                <a:lnTo>
                  <a:pt x="0" y="952500"/>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 name="Google Shape;13;p24"/>
          <p:cNvSpPr/>
          <p:nvPr/>
        </p:nvSpPr>
        <p:spPr>
          <a:xfrm>
            <a:off x="0" y="-1"/>
            <a:ext cx="12192000" cy="5905501"/>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 name="Google Shape;14;p24"/>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lvl1pPr marR="0" lvl="0" algn="l" rtl="0">
              <a:lnSpc>
                <a:spcPct val="100000"/>
              </a:lnSpc>
              <a:spcBef>
                <a:spcPts val="0"/>
              </a:spcBef>
              <a:spcAft>
                <a:spcPts val="0"/>
              </a:spcAft>
              <a:buSzPts val="1400"/>
              <a:buNone/>
              <a:defRPr sz="10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 name="Google Shape;15;p24"/>
          <p:cNvSpPr txBox="1">
            <a:spLocks noGrp="1"/>
          </p:cNvSpPr>
          <p:nvPr>
            <p:ph type="ctrTitle"/>
          </p:nvPr>
        </p:nvSpPr>
        <p:spPr>
          <a:xfrm>
            <a:off x="481584" y="2727135"/>
            <a:ext cx="11062716" cy="923330"/>
          </a:xfrm>
          <a:prstGeom prst="rect">
            <a:avLst/>
          </a:prstGeom>
          <a:noFill/>
          <a:ln>
            <a:noFill/>
          </a:ln>
        </p:spPr>
        <p:txBody>
          <a:bodyPr spcFirstLastPara="1" wrap="square" lIns="91425" tIns="45700" rIns="91425" bIns="45700" anchor="t" anchorCtr="0">
            <a:spAutoFit/>
          </a:bodyPr>
          <a:lstStyle>
            <a:lvl1pPr marR="0" lvl="0" algn="l" rtl="0">
              <a:lnSpc>
                <a:spcPct val="90000"/>
              </a:lnSpc>
              <a:spcBef>
                <a:spcPts val="0"/>
              </a:spcBef>
              <a:spcAft>
                <a:spcPts val="0"/>
              </a:spcAft>
              <a:buClr>
                <a:schemeClr val="lt1"/>
              </a:buClr>
              <a:buSzPts val="6000"/>
              <a:buFont typeface="Verdana"/>
              <a:buNone/>
              <a:defRPr sz="6000" b="0" i="0" u="none" strike="noStrike" cap="none">
                <a:solidFill>
                  <a:schemeClr val="lt1"/>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 name="Google Shape;16;p24"/>
          <p:cNvSpPr/>
          <p:nvPr/>
        </p:nvSpPr>
        <p:spPr>
          <a:xfrm>
            <a:off x="570329" y="2624372"/>
            <a:ext cx="911232" cy="571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ist">
  <p:cSld name="List">
    <p:spTree>
      <p:nvGrpSpPr>
        <p:cNvPr id="1" name="Shape 17"/>
        <p:cNvGrpSpPr/>
        <p:nvPr/>
      </p:nvGrpSpPr>
      <p:grpSpPr>
        <a:xfrm>
          <a:off x="0" y="0"/>
          <a:ext cx="0" cy="0"/>
          <a:chOff x="0" y="0"/>
          <a:chExt cx="0" cy="0"/>
        </a:xfrm>
      </p:grpSpPr>
      <p:sp>
        <p:nvSpPr>
          <p:cNvPr id="18" name="Google Shape;18;p25"/>
          <p:cNvSpPr/>
          <p:nvPr/>
        </p:nvSpPr>
        <p:spPr>
          <a:xfrm>
            <a:off x="0" y="0"/>
            <a:ext cx="4572000"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 name="Google Shape;19;p25"/>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lvl1pPr marR="0" lvl="0" algn="l" rtl="0">
              <a:lnSpc>
                <a:spcPct val="100000"/>
              </a:lnSpc>
              <a:spcBef>
                <a:spcPts val="0"/>
              </a:spcBef>
              <a:spcAft>
                <a:spcPts val="0"/>
              </a:spcAft>
              <a:buSzPts val="1400"/>
              <a:buNone/>
              <a:defRPr sz="10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0" name="Google Shape;20;p25"/>
          <p:cNvSpPr txBox="1">
            <a:spLocks noGrp="1"/>
          </p:cNvSpPr>
          <p:nvPr>
            <p:ph type="body" idx="1"/>
          </p:nvPr>
        </p:nvSpPr>
        <p:spPr>
          <a:xfrm>
            <a:off x="5023724" y="2252863"/>
            <a:ext cx="5848350" cy="3635375"/>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1800"/>
              </a:spcBef>
              <a:spcAft>
                <a:spcPts val="0"/>
              </a:spcAft>
              <a:buClr>
                <a:schemeClr val="accent1"/>
              </a:buClr>
              <a:buSzPts val="2400"/>
              <a:buFont typeface="Arial"/>
              <a:buNone/>
              <a:defRPr sz="2400" b="0" i="0" u="none" strike="noStrike" cap="none">
                <a:solidFill>
                  <a:schemeClr val="accent2"/>
                </a:solidFill>
                <a:latin typeface="Verdana"/>
                <a:ea typeface="Verdana"/>
                <a:cs typeface="Verdana"/>
                <a:sym typeface="Verdana"/>
              </a:defRPr>
            </a:lvl1pPr>
            <a:lvl2pPr marL="914400" marR="0" lvl="1" indent="-355600" algn="l" rtl="0">
              <a:lnSpc>
                <a:spcPct val="100000"/>
              </a:lnSpc>
              <a:spcBef>
                <a:spcPts val="600"/>
              </a:spcBef>
              <a:spcAft>
                <a:spcPts val="0"/>
              </a:spcAft>
              <a:buClr>
                <a:schemeClr val="accent1"/>
              </a:buClr>
              <a:buSzPts val="2000"/>
              <a:buFont typeface="Gill Sans"/>
              <a:buChar char="–"/>
              <a:defRPr sz="2000" b="0" i="0" u="none" strike="noStrike" cap="none">
                <a:solidFill>
                  <a:schemeClr val="accent2"/>
                </a:solidFill>
                <a:latin typeface="Verdana"/>
                <a:ea typeface="Verdana"/>
                <a:cs typeface="Verdana"/>
                <a:sym typeface="Verdana"/>
              </a:defRPr>
            </a:lvl2pPr>
            <a:lvl3pPr marL="1371600" marR="0" lvl="2" indent="-342900" algn="l" rtl="0">
              <a:lnSpc>
                <a:spcPct val="100000"/>
              </a:lnSpc>
              <a:spcBef>
                <a:spcPts val="600"/>
              </a:spcBef>
              <a:spcAft>
                <a:spcPts val="0"/>
              </a:spcAft>
              <a:buClr>
                <a:schemeClr val="accent1"/>
              </a:buClr>
              <a:buSzPts val="1800"/>
              <a:buFont typeface="Noto Sans Symbols"/>
              <a:buChar char="▪"/>
              <a:defRPr sz="1800" b="0" i="0" u="none" strike="noStrike" cap="none">
                <a:solidFill>
                  <a:schemeClr val="accent2"/>
                </a:solidFill>
                <a:latin typeface="Verdana"/>
                <a:ea typeface="Verdana"/>
                <a:cs typeface="Verdana"/>
                <a:sym typeface="Verdana"/>
              </a:defRPr>
            </a:lvl3pPr>
            <a:lvl4pPr marL="1828800" marR="0" lvl="3" indent="-330200" algn="l" rtl="0">
              <a:lnSpc>
                <a:spcPct val="100000"/>
              </a:lnSpc>
              <a:spcBef>
                <a:spcPts val="600"/>
              </a:spcBef>
              <a:spcAft>
                <a:spcPts val="0"/>
              </a:spcAft>
              <a:buClr>
                <a:schemeClr val="accent1"/>
              </a:buClr>
              <a:buSzPts val="1600"/>
              <a:buFont typeface="Century Gothic"/>
              <a:buChar char="♦"/>
              <a:defRPr sz="1600" b="0" i="0" u="none" strike="noStrike" cap="none">
                <a:solidFill>
                  <a:schemeClr val="accent2"/>
                </a:solidFill>
                <a:latin typeface="Verdana"/>
                <a:ea typeface="Verdana"/>
                <a:cs typeface="Verdana"/>
                <a:sym typeface="Verdana"/>
              </a:defRPr>
            </a:lvl4pPr>
            <a:lvl5pPr marL="2286000" marR="0" lvl="4" indent="-330200" algn="l" rtl="0">
              <a:lnSpc>
                <a:spcPct val="100000"/>
              </a:lnSpc>
              <a:spcBef>
                <a:spcPts val="600"/>
              </a:spcBef>
              <a:spcAft>
                <a:spcPts val="0"/>
              </a:spcAft>
              <a:buClr>
                <a:schemeClr val="accent1"/>
              </a:buClr>
              <a:buSzPts val="1600"/>
              <a:buFont typeface="Noto Sans Symbols"/>
              <a:buChar char="⮚"/>
              <a:defRPr sz="1600" b="0" i="0" u="none" strike="noStrike" cap="none">
                <a:solidFill>
                  <a:schemeClr val="accent2"/>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cxnSp>
        <p:nvCxnSpPr>
          <p:cNvPr id="21" name="Google Shape;21;p25"/>
          <p:cNvCxnSpPr/>
          <p:nvPr/>
        </p:nvCxnSpPr>
        <p:spPr>
          <a:xfrm>
            <a:off x="5000978" y="1433312"/>
            <a:ext cx="7191022" cy="0"/>
          </a:xfrm>
          <a:prstGeom prst="straightConnector1">
            <a:avLst/>
          </a:prstGeom>
          <a:noFill/>
          <a:ln w="19050" cap="flat" cmpd="sng">
            <a:solidFill>
              <a:srgbClr val="D1D8DE"/>
            </a:solidFill>
            <a:prstDash val="solid"/>
            <a:miter lim="800000"/>
            <a:headEnd type="none" w="sm" len="sm"/>
            <a:tailEnd type="none" w="sm" len="sm"/>
          </a:ln>
        </p:spPr>
      </p:cxnSp>
      <p:sp>
        <p:nvSpPr>
          <p:cNvPr id="22" name="Google Shape;22;p25"/>
          <p:cNvSpPr/>
          <p:nvPr/>
        </p:nvSpPr>
        <p:spPr>
          <a:xfrm>
            <a:off x="1830502" y="2401624"/>
            <a:ext cx="910995" cy="5713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Verdana"/>
              <a:ea typeface="Verdana"/>
              <a:cs typeface="Verdana"/>
              <a:sym typeface="Verdana"/>
            </a:endParaRPr>
          </a:p>
        </p:txBody>
      </p:sp>
      <p:sp>
        <p:nvSpPr>
          <p:cNvPr id="23" name="Google Shape;23;p25"/>
          <p:cNvSpPr txBox="1">
            <a:spLocks noGrp="1"/>
          </p:cNvSpPr>
          <p:nvPr>
            <p:ph type="body" idx="2"/>
          </p:nvPr>
        </p:nvSpPr>
        <p:spPr>
          <a:xfrm>
            <a:off x="5000978" y="969762"/>
            <a:ext cx="5848350" cy="523220"/>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1800"/>
              </a:spcBef>
              <a:spcAft>
                <a:spcPts val="0"/>
              </a:spcAft>
              <a:buClr>
                <a:schemeClr val="accent1"/>
              </a:buClr>
              <a:buSzPts val="2800"/>
              <a:buFont typeface="Arial"/>
              <a:buNone/>
              <a:defRPr sz="2800" b="0" i="0" u="none" strike="noStrike" cap="none">
                <a:solidFill>
                  <a:schemeClr val="accent2"/>
                </a:solidFill>
                <a:latin typeface="Verdana"/>
                <a:ea typeface="Verdana"/>
                <a:cs typeface="Verdana"/>
                <a:sym typeface="Verdana"/>
              </a:defRPr>
            </a:lvl1pPr>
            <a:lvl2pPr marL="914400" marR="0" lvl="1" indent="-355600" algn="l" rtl="0">
              <a:lnSpc>
                <a:spcPct val="100000"/>
              </a:lnSpc>
              <a:spcBef>
                <a:spcPts val="600"/>
              </a:spcBef>
              <a:spcAft>
                <a:spcPts val="0"/>
              </a:spcAft>
              <a:buClr>
                <a:schemeClr val="accent1"/>
              </a:buClr>
              <a:buSzPts val="2000"/>
              <a:buFont typeface="Gill Sans"/>
              <a:buChar char="–"/>
              <a:defRPr sz="2000" b="0" i="0" u="none" strike="noStrike" cap="none">
                <a:solidFill>
                  <a:schemeClr val="accent2"/>
                </a:solidFill>
                <a:latin typeface="Verdana"/>
                <a:ea typeface="Verdana"/>
                <a:cs typeface="Verdana"/>
                <a:sym typeface="Verdana"/>
              </a:defRPr>
            </a:lvl2pPr>
            <a:lvl3pPr marL="1371600" marR="0" lvl="2" indent="-342900" algn="l" rtl="0">
              <a:lnSpc>
                <a:spcPct val="100000"/>
              </a:lnSpc>
              <a:spcBef>
                <a:spcPts val="600"/>
              </a:spcBef>
              <a:spcAft>
                <a:spcPts val="0"/>
              </a:spcAft>
              <a:buClr>
                <a:schemeClr val="accent1"/>
              </a:buClr>
              <a:buSzPts val="1800"/>
              <a:buFont typeface="Noto Sans Symbols"/>
              <a:buChar char="▪"/>
              <a:defRPr sz="1800" b="0" i="0" u="none" strike="noStrike" cap="none">
                <a:solidFill>
                  <a:schemeClr val="accent2"/>
                </a:solidFill>
                <a:latin typeface="Verdana"/>
                <a:ea typeface="Verdana"/>
                <a:cs typeface="Verdana"/>
                <a:sym typeface="Verdana"/>
              </a:defRPr>
            </a:lvl3pPr>
            <a:lvl4pPr marL="1828800" marR="0" lvl="3" indent="-330200" algn="l" rtl="0">
              <a:lnSpc>
                <a:spcPct val="100000"/>
              </a:lnSpc>
              <a:spcBef>
                <a:spcPts val="600"/>
              </a:spcBef>
              <a:spcAft>
                <a:spcPts val="0"/>
              </a:spcAft>
              <a:buClr>
                <a:schemeClr val="accent1"/>
              </a:buClr>
              <a:buSzPts val="1600"/>
              <a:buFont typeface="Century Gothic"/>
              <a:buChar char="♦"/>
              <a:defRPr sz="1600" b="0" i="0" u="none" strike="noStrike" cap="none">
                <a:solidFill>
                  <a:schemeClr val="accent2"/>
                </a:solidFill>
                <a:latin typeface="Verdana"/>
                <a:ea typeface="Verdana"/>
                <a:cs typeface="Verdana"/>
                <a:sym typeface="Verdana"/>
              </a:defRPr>
            </a:lvl4pPr>
            <a:lvl5pPr marL="2286000" marR="0" lvl="4" indent="-330200" algn="l" rtl="0">
              <a:lnSpc>
                <a:spcPct val="100000"/>
              </a:lnSpc>
              <a:spcBef>
                <a:spcPts val="600"/>
              </a:spcBef>
              <a:spcAft>
                <a:spcPts val="0"/>
              </a:spcAft>
              <a:buClr>
                <a:schemeClr val="accent1"/>
              </a:buClr>
              <a:buSzPts val="1600"/>
              <a:buFont typeface="Noto Sans Symbols"/>
              <a:buChar char="⮚"/>
              <a:defRPr sz="1600" b="0" i="0" u="none" strike="noStrike" cap="none">
                <a:solidFill>
                  <a:schemeClr val="accent2"/>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24" name="Google Shape;24;p25"/>
          <p:cNvSpPr>
            <a:spLocks noGrp="1"/>
          </p:cNvSpPr>
          <p:nvPr>
            <p:ph type="pic" idx="3"/>
          </p:nvPr>
        </p:nvSpPr>
        <p:spPr>
          <a:xfrm>
            <a:off x="573900" y="2510888"/>
            <a:ext cx="3348000" cy="3348000"/>
          </a:xfrm>
          <a:prstGeom prst="rect">
            <a:avLst/>
          </a:prstGeom>
          <a:noFill/>
          <a:ln>
            <a:noFill/>
          </a:ln>
        </p:spPr>
      </p:sp>
      <p:sp>
        <p:nvSpPr>
          <p:cNvPr id="25" name="Google Shape;25;p25"/>
          <p:cNvSpPr txBox="1">
            <a:spLocks noGrp="1"/>
          </p:cNvSpPr>
          <p:nvPr>
            <p:ph type="body" idx="4"/>
          </p:nvPr>
        </p:nvSpPr>
        <p:spPr>
          <a:xfrm>
            <a:off x="554737" y="375758"/>
            <a:ext cx="3386326" cy="1798372"/>
          </a:xfrm>
          <a:prstGeom prst="rect">
            <a:avLst/>
          </a:prstGeom>
          <a:noFill/>
          <a:ln>
            <a:noFill/>
          </a:ln>
        </p:spPr>
        <p:txBody>
          <a:bodyPr spcFirstLastPara="1" wrap="square" lIns="0" tIns="0" rIns="0" bIns="0" anchor="ctr" anchorCtr="0">
            <a:normAutofit/>
          </a:bodyPr>
          <a:lstStyle>
            <a:lvl1pPr marL="457200" marR="0" lvl="0" indent="-228600" algn="ctr" rtl="0">
              <a:lnSpc>
                <a:spcPct val="100000"/>
              </a:lnSpc>
              <a:spcBef>
                <a:spcPts val="1800"/>
              </a:spcBef>
              <a:spcAft>
                <a:spcPts val="0"/>
              </a:spcAft>
              <a:buClr>
                <a:schemeClr val="accent1"/>
              </a:buClr>
              <a:buSzPts val="5400"/>
              <a:buFont typeface="Arial"/>
              <a:buNone/>
              <a:defRPr sz="5400" b="0" i="0" u="none" strike="noStrike" cap="none">
                <a:solidFill>
                  <a:schemeClr val="lt1"/>
                </a:solidFill>
                <a:latin typeface="Gill Sans"/>
                <a:ea typeface="Gill Sans"/>
                <a:cs typeface="Gill Sans"/>
                <a:sym typeface="Gill Sans"/>
              </a:defRPr>
            </a:lvl1pPr>
            <a:lvl2pPr marL="914400" marR="0" lvl="1" indent="-355600" algn="l" rtl="0">
              <a:lnSpc>
                <a:spcPct val="100000"/>
              </a:lnSpc>
              <a:spcBef>
                <a:spcPts val="600"/>
              </a:spcBef>
              <a:spcAft>
                <a:spcPts val="0"/>
              </a:spcAft>
              <a:buClr>
                <a:schemeClr val="accent1"/>
              </a:buClr>
              <a:buSzPts val="2000"/>
              <a:buFont typeface="Gill Sans"/>
              <a:buChar char="–"/>
              <a:defRPr sz="2000" b="0" i="0" u="none" strike="noStrike" cap="none">
                <a:solidFill>
                  <a:schemeClr val="accent2"/>
                </a:solidFill>
                <a:latin typeface="Verdana"/>
                <a:ea typeface="Verdana"/>
                <a:cs typeface="Verdana"/>
                <a:sym typeface="Verdana"/>
              </a:defRPr>
            </a:lvl2pPr>
            <a:lvl3pPr marL="1371600" marR="0" lvl="2" indent="-342900" algn="l" rtl="0">
              <a:lnSpc>
                <a:spcPct val="100000"/>
              </a:lnSpc>
              <a:spcBef>
                <a:spcPts val="600"/>
              </a:spcBef>
              <a:spcAft>
                <a:spcPts val="0"/>
              </a:spcAft>
              <a:buClr>
                <a:schemeClr val="accent1"/>
              </a:buClr>
              <a:buSzPts val="1800"/>
              <a:buFont typeface="Noto Sans Symbols"/>
              <a:buChar char="▪"/>
              <a:defRPr sz="1800" b="0" i="0" u="none" strike="noStrike" cap="none">
                <a:solidFill>
                  <a:schemeClr val="accent2"/>
                </a:solidFill>
                <a:latin typeface="Verdana"/>
                <a:ea typeface="Verdana"/>
                <a:cs typeface="Verdana"/>
                <a:sym typeface="Verdana"/>
              </a:defRPr>
            </a:lvl3pPr>
            <a:lvl4pPr marL="1828800" marR="0" lvl="3" indent="-330200" algn="l" rtl="0">
              <a:lnSpc>
                <a:spcPct val="100000"/>
              </a:lnSpc>
              <a:spcBef>
                <a:spcPts val="600"/>
              </a:spcBef>
              <a:spcAft>
                <a:spcPts val="0"/>
              </a:spcAft>
              <a:buClr>
                <a:schemeClr val="accent1"/>
              </a:buClr>
              <a:buSzPts val="1600"/>
              <a:buFont typeface="Century Gothic"/>
              <a:buChar char="♦"/>
              <a:defRPr sz="1600" b="0" i="0" u="none" strike="noStrike" cap="none">
                <a:solidFill>
                  <a:schemeClr val="accent2"/>
                </a:solidFill>
                <a:latin typeface="Verdana"/>
                <a:ea typeface="Verdana"/>
                <a:cs typeface="Verdana"/>
                <a:sym typeface="Verdana"/>
              </a:defRPr>
            </a:lvl4pPr>
            <a:lvl5pPr marL="2286000" marR="0" lvl="4" indent="-330200" algn="l" rtl="0">
              <a:lnSpc>
                <a:spcPct val="100000"/>
              </a:lnSpc>
              <a:spcBef>
                <a:spcPts val="600"/>
              </a:spcBef>
              <a:spcAft>
                <a:spcPts val="0"/>
              </a:spcAft>
              <a:buClr>
                <a:schemeClr val="accent1"/>
              </a:buClr>
              <a:buSzPts val="1600"/>
              <a:buFont typeface="Noto Sans Symbols"/>
              <a:buChar char="⮚"/>
              <a:defRPr sz="1600" b="0" i="0" u="none" strike="noStrike" cap="none">
                <a:solidFill>
                  <a:schemeClr val="accent2"/>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cept Explanation">
  <p:cSld name="Concept Explanation">
    <p:spTree>
      <p:nvGrpSpPr>
        <p:cNvPr id="1" name="Shape 26"/>
        <p:cNvGrpSpPr/>
        <p:nvPr/>
      </p:nvGrpSpPr>
      <p:grpSpPr>
        <a:xfrm>
          <a:off x="0" y="0"/>
          <a:ext cx="0" cy="0"/>
          <a:chOff x="0" y="0"/>
          <a:chExt cx="0" cy="0"/>
        </a:xfrm>
      </p:grpSpPr>
      <p:sp>
        <p:nvSpPr>
          <p:cNvPr id="27" name="Google Shape;27;p26"/>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lvl1pPr marR="0" lvl="0" algn="l" rtl="0">
              <a:lnSpc>
                <a:spcPct val="100000"/>
              </a:lnSpc>
              <a:spcBef>
                <a:spcPts val="0"/>
              </a:spcBef>
              <a:spcAft>
                <a:spcPts val="0"/>
              </a:spcAft>
              <a:buSzPts val="1400"/>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8" name="Google Shape;28;p26"/>
          <p:cNvSpPr txBox="1">
            <a:spLocks noGrp="1"/>
          </p:cNvSpPr>
          <p:nvPr>
            <p:ph type="body" idx="1"/>
          </p:nvPr>
        </p:nvSpPr>
        <p:spPr>
          <a:xfrm>
            <a:off x="6865938" y="1896523"/>
            <a:ext cx="4471987" cy="35136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800"/>
              </a:spcBef>
              <a:spcAft>
                <a:spcPts val="0"/>
              </a:spcAft>
              <a:buClr>
                <a:schemeClr val="accent1"/>
              </a:buClr>
              <a:buSzPts val="2400"/>
              <a:buFont typeface="Arial"/>
              <a:buNone/>
              <a:defRPr sz="2400" b="0" i="0" u="none" strike="noStrike" cap="none">
                <a:solidFill>
                  <a:schemeClr val="accent2"/>
                </a:solidFill>
                <a:latin typeface="Verdana"/>
                <a:ea typeface="Verdana"/>
                <a:cs typeface="Verdana"/>
                <a:sym typeface="Verdana"/>
              </a:defRPr>
            </a:lvl1pPr>
            <a:lvl2pPr marL="914400" marR="0" lvl="1" indent="-355600" algn="l" rtl="0">
              <a:lnSpc>
                <a:spcPct val="100000"/>
              </a:lnSpc>
              <a:spcBef>
                <a:spcPts val="600"/>
              </a:spcBef>
              <a:spcAft>
                <a:spcPts val="0"/>
              </a:spcAft>
              <a:buClr>
                <a:schemeClr val="accent1"/>
              </a:buClr>
              <a:buSzPts val="2000"/>
              <a:buFont typeface="Gill Sans"/>
              <a:buChar char="–"/>
              <a:defRPr sz="2000" b="0" i="0" u="none" strike="noStrike" cap="none">
                <a:solidFill>
                  <a:schemeClr val="accent2"/>
                </a:solidFill>
                <a:latin typeface="Verdana"/>
                <a:ea typeface="Verdana"/>
                <a:cs typeface="Verdana"/>
                <a:sym typeface="Verdana"/>
              </a:defRPr>
            </a:lvl2pPr>
            <a:lvl3pPr marL="1371600" marR="0" lvl="2" indent="-342900" algn="l" rtl="0">
              <a:lnSpc>
                <a:spcPct val="100000"/>
              </a:lnSpc>
              <a:spcBef>
                <a:spcPts val="600"/>
              </a:spcBef>
              <a:spcAft>
                <a:spcPts val="0"/>
              </a:spcAft>
              <a:buClr>
                <a:schemeClr val="accent1"/>
              </a:buClr>
              <a:buSzPts val="1800"/>
              <a:buFont typeface="Noto Sans Symbols"/>
              <a:buChar char="▪"/>
              <a:defRPr sz="1800" b="0" i="0" u="none" strike="noStrike" cap="none">
                <a:solidFill>
                  <a:schemeClr val="accent2"/>
                </a:solidFill>
                <a:latin typeface="Verdana"/>
                <a:ea typeface="Verdana"/>
                <a:cs typeface="Verdana"/>
                <a:sym typeface="Verdana"/>
              </a:defRPr>
            </a:lvl3pPr>
            <a:lvl4pPr marL="1828800" marR="0" lvl="3" indent="-330200" algn="l" rtl="0">
              <a:lnSpc>
                <a:spcPct val="100000"/>
              </a:lnSpc>
              <a:spcBef>
                <a:spcPts val="600"/>
              </a:spcBef>
              <a:spcAft>
                <a:spcPts val="0"/>
              </a:spcAft>
              <a:buClr>
                <a:schemeClr val="accent1"/>
              </a:buClr>
              <a:buSzPts val="1600"/>
              <a:buFont typeface="Century Gothic"/>
              <a:buChar char="♦"/>
              <a:defRPr sz="1600" b="0" i="0" u="none" strike="noStrike" cap="none">
                <a:solidFill>
                  <a:schemeClr val="accent2"/>
                </a:solidFill>
                <a:latin typeface="Verdana"/>
                <a:ea typeface="Verdana"/>
                <a:cs typeface="Verdana"/>
                <a:sym typeface="Verdana"/>
              </a:defRPr>
            </a:lvl4pPr>
            <a:lvl5pPr marL="2286000" marR="0" lvl="4" indent="-330200" algn="l" rtl="0">
              <a:lnSpc>
                <a:spcPct val="100000"/>
              </a:lnSpc>
              <a:spcBef>
                <a:spcPts val="600"/>
              </a:spcBef>
              <a:spcAft>
                <a:spcPts val="0"/>
              </a:spcAft>
              <a:buClr>
                <a:schemeClr val="accent1"/>
              </a:buClr>
              <a:buSzPts val="1600"/>
              <a:buFont typeface="Noto Sans Symbols"/>
              <a:buChar char="⮚"/>
              <a:defRPr sz="1600" b="0" i="0" u="none" strike="noStrike" cap="none">
                <a:solidFill>
                  <a:schemeClr val="accent2"/>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29" name="Google Shape;29;p26"/>
          <p:cNvSpPr txBox="1">
            <a:spLocks noGrp="1"/>
          </p:cNvSpPr>
          <p:nvPr>
            <p:ph type="body" idx="2"/>
          </p:nvPr>
        </p:nvSpPr>
        <p:spPr>
          <a:xfrm>
            <a:off x="797029" y="1896523"/>
            <a:ext cx="4471987" cy="35136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800"/>
              </a:spcBef>
              <a:spcAft>
                <a:spcPts val="0"/>
              </a:spcAft>
              <a:buClr>
                <a:schemeClr val="accent1"/>
              </a:buClr>
              <a:buSzPts val="2400"/>
              <a:buFont typeface="Arial"/>
              <a:buNone/>
              <a:defRPr sz="2400" b="0" i="0" u="none" strike="noStrike" cap="none">
                <a:solidFill>
                  <a:schemeClr val="accent2"/>
                </a:solidFill>
                <a:latin typeface="Verdana"/>
                <a:ea typeface="Verdana"/>
                <a:cs typeface="Verdana"/>
                <a:sym typeface="Verdana"/>
              </a:defRPr>
            </a:lvl1pPr>
            <a:lvl2pPr marL="914400" marR="0" lvl="1" indent="-355600" algn="l" rtl="0">
              <a:lnSpc>
                <a:spcPct val="100000"/>
              </a:lnSpc>
              <a:spcBef>
                <a:spcPts val="600"/>
              </a:spcBef>
              <a:spcAft>
                <a:spcPts val="0"/>
              </a:spcAft>
              <a:buClr>
                <a:schemeClr val="accent1"/>
              </a:buClr>
              <a:buSzPts val="2000"/>
              <a:buFont typeface="Gill Sans"/>
              <a:buChar char="–"/>
              <a:defRPr sz="2000" b="0" i="0" u="none" strike="noStrike" cap="none">
                <a:solidFill>
                  <a:schemeClr val="accent2"/>
                </a:solidFill>
                <a:latin typeface="Verdana"/>
                <a:ea typeface="Verdana"/>
                <a:cs typeface="Verdana"/>
                <a:sym typeface="Verdana"/>
              </a:defRPr>
            </a:lvl2pPr>
            <a:lvl3pPr marL="1371600" marR="0" lvl="2" indent="-342900" algn="l" rtl="0">
              <a:lnSpc>
                <a:spcPct val="100000"/>
              </a:lnSpc>
              <a:spcBef>
                <a:spcPts val="600"/>
              </a:spcBef>
              <a:spcAft>
                <a:spcPts val="0"/>
              </a:spcAft>
              <a:buClr>
                <a:schemeClr val="accent1"/>
              </a:buClr>
              <a:buSzPts val="1800"/>
              <a:buFont typeface="Noto Sans Symbols"/>
              <a:buChar char="▪"/>
              <a:defRPr sz="1800" b="0" i="0" u="none" strike="noStrike" cap="none">
                <a:solidFill>
                  <a:schemeClr val="accent2"/>
                </a:solidFill>
                <a:latin typeface="Verdana"/>
                <a:ea typeface="Verdana"/>
                <a:cs typeface="Verdana"/>
                <a:sym typeface="Verdana"/>
              </a:defRPr>
            </a:lvl3pPr>
            <a:lvl4pPr marL="1828800" marR="0" lvl="3" indent="-330200" algn="l" rtl="0">
              <a:lnSpc>
                <a:spcPct val="100000"/>
              </a:lnSpc>
              <a:spcBef>
                <a:spcPts val="600"/>
              </a:spcBef>
              <a:spcAft>
                <a:spcPts val="0"/>
              </a:spcAft>
              <a:buClr>
                <a:schemeClr val="accent1"/>
              </a:buClr>
              <a:buSzPts val="1600"/>
              <a:buFont typeface="Century Gothic"/>
              <a:buChar char="♦"/>
              <a:defRPr sz="1600" b="0" i="0" u="none" strike="noStrike" cap="none">
                <a:solidFill>
                  <a:schemeClr val="accent2"/>
                </a:solidFill>
                <a:latin typeface="Verdana"/>
                <a:ea typeface="Verdana"/>
                <a:cs typeface="Verdana"/>
                <a:sym typeface="Verdana"/>
              </a:defRPr>
            </a:lvl4pPr>
            <a:lvl5pPr marL="2286000" marR="0" lvl="4" indent="-330200" algn="l" rtl="0">
              <a:lnSpc>
                <a:spcPct val="100000"/>
              </a:lnSpc>
              <a:spcBef>
                <a:spcPts val="600"/>
              </a:spcBef>
              <a:spcAft>
                <a:spcPts val="0"/>
              </a:spcAft>
              <a:buClr>
                <a:schemeClr val="accent1"/>
              </a:buClr>
              <a:buSzPts val="1600"/>
              <a:buFont typeface="Noto Sans Symbols"/>
              <a:buChar char="⮚"/>
              <a:defRPr sz="1600" b="0" i="0" u="none" strike="noStrike" cap="none">
                <a:solidFill>
                  <a:schemeClr val="accent2"/>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0" name="Google Shape;30;p26"/>
          <p:cNvSpPr/>
          <p:nvPr/>
        </p:nvSpPr>
        <p:spPr>
          <a:xfrm>
            <a:off x="457199" y="1101956"/>
            <a:ext cx="911232" cy="571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Verdana"/>
              <a:ea typeface="Verdana"/>
              <a:cs typeface="Verdana"/>
              <a:sym typeface="Verdana"/>
            </a:endParaRPr>
          </a:p>
        </p:txBody>
      </p:sp>
      <p:sp>
        <p:nvSpPr>
          <p:cNvPr id="31" name="Google Shape;31;p26"/>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lvl1pPr marR="0" lvl="0" algn="l" rtl="0">
              <a:lnSpc>
                <a:spcPct val="90000"/>
              </a:lnSpc>
              <a:spcBef>
                <a:spcPts val="0"/>
              </a:spcBef>
              <a:spcAft>
                <a:spcPts val="0"/>
              </a:spcAft>
              <a:buClr>
                <a:schemeClr val="accent2"/>
              </a:buClr>
              <a:buSzPts val="3200"/>
              <a:buFont typeface="Verdana"/>
              <a:buNone/>
              <a:defRPr sz="3200" b="1" i="0" u="none" strike="noStrike" cap="none">
                <a:solidFill>
                  <a:schemeClr val="accent2"/>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ly Title">
  <p:cSld name="Only Title">
    <p:spTree>
      <p:nvGrpSpPr>
        <p:cNvPr id="1" name="Shape 32"/>
        <p:cNvGrpSpPr/>
        <p:nvPr/>
      </p:nvGrpSpPr>
      <p:grpSpPr>
        <a:xfrm>
          <a:off x="0" y="0"/>
          <a:ext cx="0" cy="0"/>
          <a:chOff x="0" y="0"/>
          <a:chExt cx="0" cy="0"/>
        </a:xfrm>
      </p:grpSpPr>
      <p:sp>
        <p:nvSpPr>
          <p:cNvPr id="33" name="Google Shape;33;p27"/>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lvl1pPr marR="0" lvl="0" algn="l" rtl="0">
              <a:lnSpc>
                <a:spcPct val="100000"/>
              </a:lnSpc>
              <a:spcBef>
                <a:spcPts val="0"/>
              </a:spcBef>
              <a:spcAft>
                <a:spcPts val="0"/>
              </a:spcAft>
              <a:buSzPts val="1400"/>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4" name="Google Shape;34;p27"/>
          <p:cNvSpPr/>
          <p:nvPr/>
        </p:nvSpPr>
        <p:spPr>
          <a:xfrm>
            <a:off x="457199" y="1101956"/>
            <a:ext cx="911232" cy="571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Verdana"/>
              <a:ea typeface="Verdana"/>
              <a:cs typeface="Verdana"/>
              <a:sym typeface="Verdana"/>
            </a:endParaRPr>
          </a:p>
        </p:txBody>
      </p:sp>
      <p:sp>
        <p:nvSpPr>
          <p:cNvPr id="35" name="Google Shape;35;p27"/>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lvl1pPr marR="0" lvl="0" algn="l" rtl="0">
              <a:lnSpc>
                <a:spcPct val="90000"/>
              </a:lnSpc>
              <a:spcBef>
                <a:spcPts val="0"/>
              </a:spcBef>
              <a:spcAft>
                <a:spcPts val="0"/>
              </a:spcAft>
              <a:buClr>
                <a:schemeClr val="accent2"/>
              </a:buClr>
              <a:buSzPts val="3200"/>
              <a:buFont typeface="Verdana"/>
              <a:buNone/>
              <a:defRPr sz="3200" b="1" i="0" u="none" strike="noStrike" cap="none">
                <a:solidFill>
                  <a:schemeClr val="accent2"/>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23"/>
          <p:cNvPicPr preferRelativeResize="0"/>
          <p:nvPr/>
        </p:nvPicPr>
        <p:blipFill rotWithShape="1">
          <a:blip r:embed="rId6">
            <a:alphaModFix/>
          </a:blip>
          <a:srcRect l="10302" t="13077" r="6843" b="25603"/>
          <a:stretch/>
        </p:blipFill>
        <p:spPr>
          <a:xfrm>
            <a:off x="10149839" y="6086474"/>
            <a:ext cx="1838325" cy="590551"/>
          </a:xfrm>
          <a:prstGeom prst="rect">
            <a:avLst/>
          </a:prstGeom>
          <a:noFill/>
          <a:ln>
            <a:noFill/>
          </a:ln>
        </p:spPr>
      </p:pic>
      <p:sp>
        <p:nvSpPr>
          <p:cNvPr id="3" name="TextBox 2">
            <a:extLst>
              <a:ext uri="{FF2B5EF4-FFF2-40B4-BE49-F238E27FC236}">
                <a16:creationId xmlns:a16="http://schemas.microsoft.com/office/drawing/2014/main" id="{BBA787BB-4DCA-ABAF-84C3-2F94429983CA}"/>
              </a:ext>
            </a:extLst>
          </p:cNvPr>
          <p:cNvSpPr txBox="1"/>
          <p:nvPr userDrawn="1">
            <p:extLst>
              <p:ext uri="{1162E1C5-73C7-4A58-AE30-91384D911F3F}">
                <p184:classification xmlns:p184="http://schemas.microsoft.com/office/powerpoint/2018/4/main" val="ftr"/>
              </p:ext>
            </p:extLst>
          </p:nvPr>
        </p:nvSpPr>
        <p:spPr>
          <a:xfrm>
            <a:off x="5600700" y="6642100"/>
            <a:ext cx="1019175"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ea typeface="Calibri" panose="020F0502020204030204" pitchFamily="34" charset="0"/>
                <a:cs typeface="Calibri" panose="020F0502020204030204" pitchFamily="34" charset="0"/>
              </a:rPr>
              <a:t>Sensitivity: Internal</a:t>
            </a: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0_0.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microsoft.com/office/2018/10/relationships/comments" Target="../comments/modernComment_10F_0.xm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microsoft.com/office/2018/10/relationships/comments" Target="../comments/modernComment_110_0.xm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05_0.xm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1"/>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41" name="Google Shape;41;p1"/>
          <p:cNvSpPr txBox="1">
            <a:spLocks noGrp="1"/>
          </p:cNvSpPr>
          <p:nvPr>
            <p:ph type="ctrTitle"/>
          </p:nvPr>
        </p:nvSpPr>
        <p:spPr>
          <a:xfrm>
            <a:off x="481584" y="2727135"/>
            <a:ext cx="11062716" cy="92333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6000"/>
              <a:buFont typeface="Verdana"/>
              <a:buNone/>
            </a:pPr>
            <a:r>
              <a:rPr lang="en-US" dirty="0"/>
              <a:t>Banking Basics</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0"/>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136" name="Google Shape;136;p10"/>
          <p:cNvSpPr txBox="1">
            <a:spLocks noGrp="1"/>
          </p:cNvSpPr>
          <p:nvPr>
            <p:ph type="title"/>
          </p:nvPr>
        </p:nvSpPr>
        <p:spPr>
          <a:xfrm>
            <a:off x="358775" y="387350"/>
            <a:ext cx="11641314" cy="81253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2600"/>
              <a:buFont typeface="Verdana"/>
              <a:buNone/>
            </a:pPr>
            <a:r>
              <a:rPr lang="en-US" sz="2600"/>
              <a:t>Which Accounts and Products Are Not Covered by Insurance?</a:t>
            </a:r>
            <a:endParaRPr/>
          </a:p>
        </p:txBody>
      </p:sp>
      <p:sp>
        <p:nvSpPr>
          <p:cNvPr id="137" name="Google Shape;137;p10"/>
          <p:cNvSpPr txBox="1"/>
          <p:nvPr/>
        </p:nvSpPr>
        <p:spPr>
          <a:xfrm>
            <a:off x="615066" y="1498923"/>
            <a:ext cx="5480934" cy="4635178"/>
          </a:xfrm>
          <a:prstGeom prst="rect">
            <a:avLst/>
          </a:prstGeom>
          <a:noFill/>
          <a:ln>
            <a:noFill/>
          </a:ln>
        </p:spPr>
        <p:txBody>
          <a:bodyPr spcFirstLastPara="1" wrap="square" lIns="91425" tIns="45700" rIns="91425" bIns="45700" anchor="ctr" anchorCtr="0">
            <a:noAutofit/>
          </a:bodyPr>
          <a:lstStyle/>
          <a:p>
            <a:pPr marL="174621" marR="0" lvl="0" indent="-174621" algn="l" rtl="0">
              <a:lnSpc>
                <a:spcPct val="100000"/>
              </a:lnSpc>
              <a:spcBef>
                <a:spcPts val="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Stocks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Annuities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Bonds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Life insurance products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Money market funds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Municipal securities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Mutual funds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Safety deposit boxes or their contents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Treasury bills</a:t>
            </a:r>
            <a:endParaRPr/>
          </a:p>
        </p:txBody>
      </p:sp>
      <p:pic>
        <p:nvPicPr>
          <p:cNvPr id="138" name="Google Shape;138;p10"/>
          <p:cNvPicPr preferRelativeResize="0"/>
          <p:nvPr/>
        </p:nvPicPr>
        <p:blipFill rotWithShape="1">
          <a:blip r:embed="rId3">
            <a:alphaModFix/>
          </a:blip>
          <a:srcRect/>
          <a:stretch/>
        </p:blipFill>
        <p:spPr>
          <a:xfrm>
            <a:off x="4775200" y="1997803"/>
            <a:ext cx="6617248" cy="275939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2">
          <a:extLst>
            <a:ext uri="{FF2B5EF4-FFF2-40B4-BE49-F238E27FC236}">
              <a16:creationId xmlns:a16="http://schemas.microsoft.com/office/drawing/2014/main" id="{7BE2C461-1170-A3A6-26BD-F47B23D9F083}"/>
            </a:ext>
          </a:extLst>
        </p:cNvPr>
        <p:cNvGrpSpPr/>
        <p:nvPr/>
      </p:nvGrpSpPr>
      <p:grpSpPr>
        <a:xfrm>
          <a:off x="0" y="0"/>
          <a:ext cx="0" cy="0"/>
          <a:chOff x="0" y="0"/>
          <a:chExt cx="0" cy="0"/>
        </a:xfrm>
      </p:grpSpPr>
      <p:sp>
        <p:nvSpPr>
          <p:cNvPr id="143" name="Google Shape;143;p11">
            <a:extLst>
              <a:ext uri="{FF2B5EF4-FFF2-40B4-BE49-F238E27FC236}">
                <a16:creationId xmlns:a16="http://schemas.microsoft.com/office/drawing/2014/main" id="{641A86D7-08A2-2941-6871-CFC451DE9158}"/>
              </a:ext>
            </a:extLst>
          </p:cNvPr>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144" name="Google Shape;144;p11">
            <a:extLst>
              <a:ext uri="{FF2B5EF4-FFF2-40B4-BE49-F238E27FC236}">
                <a16:creationId xmlns:a16="http://schemas.microsoft.com/office/drawing/2014/main" id="{9204D6EC-488D-0437-4571-FE83E5B2E3E3}"/>
              </a:ext>
            </a:extLst>
          </p:cNvPr>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Earning Interest</a:t>
            </a:r>
            <a:endParaRPr/>
          </a:p>
        </p:txBody>
      </p:sp>
      <p:sp>
        <p:nvSpPr>
          <p:cNvPr id="237" name="Google Shape;237;p11">
            <a:extLst>
              <a:ext uri="{FF2B5EF4-FFF2-40B4-BE49-F238E27FC236}">
                <a16:creationId xmlns:a16="http://schemas.microsoft.com/office/drawing/2014/main" id="{181E0E70-8752-7C85-D3EF-E7F5930458BD}"/>
              </a:ext>
            </a:extLst>
          </p:cNvPr>
          <p:cNvSpPr txBox="1"/>
          <p:nvPr/>
        </p:nvSpPr>
        <p:spPr>
          <a:xfrm>
            <a:off x="352023" y="1280160"/>
            <a:ext cx="8283665" cy="50734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0" i="0" u="none" strike="noStrike" cap="none">
                <a:solidFill>
                  <a:schemeClr val="accent2"/>
                </a:solidFill>
                <a:latin typeface="Verdana"/>
                <a:ea typeface="Verdana"/>
                <a:cs typeface="Verdana"/>
                <a:sym typeface="Verdana"/>
              </a:rPr>
              <a:t>Watch Interest Grow</a:t>
            </a:r>
            <a:endParaRPr sz="1400" b="0" i="0" u="none" strike="noStrike" cap="none">
              <a:solidFill>
                <a:srgbClr val="000000"/>
              </a:solidFill>
              <a:latin typeface="Verdana"/>
              <a:ea typeface="Verdana"/>
              <a:cs typeface="Verdana"/>
              <a:sym typeface="Verdana"/>
            </a:endParaRPr>
          </a:p>
        </p:txBody>
      </p:sp>
      <p:sp>
        <p:nvSpPr>
          <p:cNvPr id="4" name="Google Shape;233;p11">
            <a:extLst>
              <a:ext uri="{FF2B5EF4-FFF2-40B4-BE49-F238E27FC236}">
                <a16:creationId xmlns:a16="http://schemas.microsoft.com/office/drawing/2014/main" id="{17C3F0B7-B3E2-CBCF-6C49-3FB56C010CEA}"/>
              </a:ext>
            </a:extLst>
          </p:cNvPr>
          <p:cNvSpPr/>
          <p:nvPr/>
        </p:nvSpPr>
        <p:spPr>
          <a:xfrm rot="10800000" flipH="1">
            <a:off x="9093829" y="914400"/>
            <a:ext cx="274320" cy="27432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2400" b="0" i="0" u="none" strike="noStrike" cap="none">
              <a:solidFill>
                <a:schemeClr val="lt1"/>
              </a:solidFill>
              <a:latin typeface="Verdana"/>
              <a:ea typeface="Verdana"/>
              <a:cs typeface="Verdana"/>
              <a:sym typeface="Verdana"/>
            </a:endParaRPr>
          </a:p>
        </p:txBody>
      </p:sp>
      <p:sp>
        <p:nvSpPr>
          <p:cNvPr id="5" name="Google Shape;234;p11">
            <a:extLst>
              <a:ext uri="{FF2B5EF4-FFF2-40B4-BE49-F238E27FC236}">
                <a16:creationId xmlns:a16="http://schemas.microsoft.com/office/drawing/2014/main" id="{608C905C-6303-F2D5-DBF1-275CB24DBC81}"/>
              </a:ext>
            </a:extLst>
          </p:cNvPr>
          <p:cNvSpPr/>
          <p:nvPr/>
        </p:nvSpPr>
        <p:spPr>
          <a:xfrm rot="10800000" flipH="1">
            <a:off x="9102997" y="1280160"/>
            <a:ext cx="274320" cy="27432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2400" b="0" i="0" u="none" strike="noStrike" cap="none">
              <a:solidFill>
                <a:schemeClr val="lt1"/>
              </a:solidFill>
              <a:latin typeface="Verdana"/>
              <a:ea typeface="Verdana"/>
              <a:cs typeface="Verdana"/>
              <a:sym typeface="Verdana"/>
            </a:endParaRPr>
          </a:p>
        </p:txBody>
      </p:sp>
      <p:sp>
        <p:nvSpPr>
          <p:cNvPr id="6" name="TextBox 5">
            <a:extLst>
              <a:ext uri="{FF2B5EF4-FFF2-40B4-BE49-F238E27FC236}">
                <a16:creationId xmlns:a16="http://schemas.microsoft.com/office/drawing/2014/main" id="{3F920CC2-C4EC-5D74-F897-74B8014948F7}"/>
              </a:ext>
            </a:extLst>
          </p:cNvPr>
          <p:cNvSpPr txBox="1"/>
          <p:nvPr/>
        </p:nvSpPr>
        <p:spPr>
          <a:xfrm>
            <a:off x="9368149" y="858030"/>
            <a:ext cx="2270184" cy="369332"/>
          </a:xfrm>
          <a:prstGeom prst="rect">
            <a:avLst/>
          </a:prstGeom>
          <a:noFill/>
        </p:spPr>
        <p:txBody>
          <a:bodyPr wrap="square" rtlCol="0">
            <a:spAutoFit/>
          </a:bodyPr>
          <a:lstStyle/>
          <a:p>
            <a:r>
              <a:rPr lang="en-US" sz="1800"/>
              <a:t>Total Plus Interest</a:t>
            </a:r>
          </a:p>
        </p:txBody>
      </p:sp>
      <p:sp>
        <p:nvSpPr>
          <p:cNvPr id="7" name="TextBox 6">
            <a:extLst>
              <a:ext uri="{FF2B5EF4-FFF2-40B4-BE49-F238E27FC236}">
                <a16:creationId xmlns:a16="http://schemas.microsoft.com/office/drawing/2014/main" id="{C4AAFBBA-5B99-0BE2-2C62-70855FE973D3}"/>
              </a:ext>
            </a:extLst>
          </p:cNvPr>
          <p:cNvSpPr txBox="1"/>
          <p:nvPr/>
        </p:nvSpPr>
        <p:spPr>
          <a:xfrm>
            <a:off x="9386485" y="1232654"/>
            <a:ext cx="1509102" cy="369332"/>
          </a:xfrm>
          <a:prstGeom prst="rect">
            <a:avLst/>
          </a:prstGeom>
          <a:noFill/>
        </p:spPr>
        <p:txBody>
          <a:bodyPr wrap="square" rtlCol="0">
            <a:spAutoFit/>
          </a:bodyPr>
          <a:lstStyle/>
          <a:p>
            <a:r>
              <a:rPr lang="en-US" sz="1800"/>
              <a:t>Deposits</a:t>
            </a:r>
          </a:p>
        </p:txBody>
      </p:sp>
      <p:cxnSp>
        <p:nvCxnSpPr>
          <p:cNvPr id="3" name="Google Shape;235;p11">
            <a:extLst>
              <a:ext uri="{FF2B5EF4-FFF2-40B4-BE49-F238E27FC236}">
                <a16:creationId xmlns:a16="http://schemas.microsoft.com/office/drawing/2014/main" id="{7440558A-715C-B8A7-377F-B30A9041DAB8}"/>
              </a:ext>
            </a:extLst>
          </p:cNvPr>
          <p:cNvCxnSpPr/>
          <p:nvPr/>
        </p:nvCxnSpPr>
        <p:spPr>
          <a:xfrm>
            <a:off x="762748" y="6015851"/>
            <a:ext cx="10698480" cy="0"/>
          </a:xfrm>
          <a:prstGeom prst="straightConnector1">
            <a:avLst/>
          </a:prstGeom>
          <a:noFill/>
          <a:ln w="41275" cap="flat" cmpd="sng">
            <a:solidFill>
              <a:srgbClr val="ED4019"/>
            </a:solidFill>
            <a:prstDash val="solid"/>
            <a:round/>
            <a:headEnd type="none" w="sm" len="sm"/>
            <a:tailEnd type="stealth" w="med" len="med"/>
          </a:ln>
        </p:spPr>
      </p:cxnSp>
      <p:pic>
        <p:nvPicPr>
          <p:cNvPr id="11" name="Picture 10" descr="A graph of a graph with blue and orange bars&#10;&#10;AI-generated content may be incorrect.">
            <a:extLst>
              <a:ext uri="{FF2B5EF4-FFF2-40B4-BE49-F238E27FC236}">
                <a16:creationId xmlns:a16="http://schemas.microsoft.com/office/drawing/2014/main" id="{9778DCE3-0355-FE15-9F8B-06B8D9E6AC77}"/>
              </a:ext>
            </a:extLst>
          </p:cNvPr>
          <p:cNvPicPr>
            <a:picLocks noChangeAspect="1"/>
          </p:cNvPicPr>
          <p:nvPr/>
        </p:nvPicPr>
        <p:blipFill>
          <a:blip r:embed="rId3"/>
          <a:stretch>
            <a:fillRect/>
          </a:stretch>
        </p:blipFill>
        <p:spPr>
          <a:xfrm>
            <a:off x="512407" y="1737360"/>
            <a:ext cx="11066321" cy="4157649"/>
          </a:xfrm>
          <a:prstGeom prst="rect">
            <a:avLst/>
          </a:prstGeom>
        </p:spPr>
      </p:pic>
      <p:sp>
        <p:nvSpPr>
          <p:cNvPr id="2" name="Google Shape;236;p11">
            <a:extLst>
              <a:ext uri="{FF2B5EF4-FFF2-40B4-BE49-F238E27FC236}">
                <a16:creationId xmlns:a16="http://schemas.microsoft.com/office/drawing/2014/main" id="{4ACA0DC6-8DF0-92FE-EFC1-FA346DCC5E2B}"/>
              </a:ext>
            </a:extLst>
          </p:cNvPr>
          <p:cNvSpPr txBox="1"/>
          <p:nvPr/>
        </p:nvSpPr>
        <p:spPr>
          <a:xfrm>
            <a:off x="5361542" y="5869826"/>
            <a:ext cx="1500892" cy="292050"/>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800" b="0" i="0" u="none" strike="noStrike" cap="none">
                <a:solidFill>
                  <a:schemeClr val="accent1"/>
                </a:solidFill>
                <a:latin typeface="Verdana"/>
                <a:ea typeface="Verdana"/>
                <a:cs typeface="Verdana"/>
                <a:sym typeface="Verdana"/>
              </a:rPr>
              <a:t>25 YEARS</a:t>
            </a:r>
            <a:endParaRPr sz="1400" b="0" i="0" u="none" strike="noStrike" cap="none">
              <a:solidFill>
                <a:srgbClr val="000000"/>
              </a:solidFill>
              <a:latin typeface="Verdana"/>
              <a:ea typeface="Verdana"/>
              <a:cs typeface="Verdana"/>
              <a:sym typeface="Verdana"/>
            </a:endParaRPr>
          </a:p>
        </p:txBody>
      </p:sp>
      <p:sp>
        <p:nvSpPr>
          <p:cNvPr id="12" name="Google Shape;156;p11">
            <a:extLst>
              <a:ext uri="{FF2B5EF4-FFF2-40B4-BE49-F238E27FC236}">
                <a16:creationId xmlns:a16="http://schemas.microsoft.com/office/drawing/2014/main" id="{43D00C8A-DB50-559B-46AF-A4C4BC26BB51}"/>
              </a:ext>
            </a:extLst>
          </p:cNvPr>
          <p:cNvSpPr txBox="1"/>
          <p:nvPr/>
        </p:nvSpPr>
        <p:spPr>
          <a:xfrm>
            <a:off x="512407" y="4132229"/>
            <a:ext cx="787583" cy="318585"/>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$20K</a:t>
            </a:r>
            <a:endParaRPr sz="1400" b="0" i="0" u="none" strike="noStrike" cap="none">
              <a:solidFill>
                <a:srgbClr val="000000"/>
              </a:solidFill>
              <a:latin typeface="Verdana"/>
              <a:ea typeface="Verdana"/>
              <a:cs typeface="Verdana"/>
              <a:sym typeface="Verdana"/>
            </a:endParaRPr>
          </a:p>
        </p:txBody>
      </p:sp>
      <p:sp>
        <p:nvSpPr>
          <p:cNvPr id="13" name="Google Shape;156;p11">
            <a:extLst>
              <a:ext uri="{FF2B5EF4-FFF2-40B4-BE49-F238E27FC236}">
                <a16:creationId xmlns:a16="http://schemas.microsoft.com/office/drawing/2014/main" id="{2D39FC5F-4DF2-FC47-01EA-BDE2A7D2117C}"/>
              </a:ext>
            </a:extLst>
          </p:cNvPr>
          <p:cNvSpPr txBox="1"/>
          <p:nvPr/>
        </p:nvSpPr>
        <p:spPr>
          <a:xfrm>
            <a:off x="512406" y="4677297"/>
            <a:ext cx="787583" cy="393196"/>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a:t>
            </a:r>
            <a:r>
              <a:rPr lang="en-US" sz="1600">
                <a:solidFill>
                  <a:schemeClr val="accent2"/>
                </a:solidFill>
                <a:latin typeface="Verdana"/>
                <a:ea typeface="Verdana"/>
                <a:cs typeface="Verdana"/>
                <a:sym typeface="Verdana"/>
              </a:rPr>
              <a:t>1</a:t>
            </a:r>
            <a:r>
              <a:rPr lang="en-US" sz="1600" b="0" i="0" u="none" strike="noStrike" cap="none">
                <a:solidFill>
                  <a:schemeClr val="accent2"/>
                </a:solidFill>
                <a:latin typeface="Verdana"/>
                <a:ea typeface="Verdana"/>
                <a:cs typeface="Verdana"/>
                <a:sym typeface="Verdana"/>
              </a:rPr>
              <a:t>0K</a:t>
            </a:r>
            <a:endParaRPr sz="1400" b="0" i="0" u="none" strike="noStrike" cap="none">
              <a:solidFill>
                <a:srgbClr val="000000"/>
              </a:solidFill>
              <a:latin typeface="Verdana"/>
              <a:ea typeface="Verdana"/>
              <a:cs typeface="Verdana"/>
              <a:sym typeface="Verdana"/>
            </a:endParaRPr>
          </a:p>
        </p:txBody>
      </p:sp>
      <p:sp>
        <p:nvSpPr>
          <p:cNvPr id="14" name="Google Shape;156;p11">
            <a:extLst>
              <a:ext uri="{FF2B5EF4-FFF2-40B4-BE49-F238E27FC236}">
                <a16:creationId xmlns:a16="http://schemas.microsoft.com/office/drawing/2014/main" id="{00D7FCCD-D464-7974-386B-7307825E592D}"/>
              </a:ext>
            </a:extLst>
          </p:cNvPr>
          <p:cNvSpPr txBox="1"/>
          <p:nvPr/>
        </p:nvSpPr>
        <p:spPr>
          <a:xfrm>
            <a:off x="512405" y="3554211"/>
            <a:ext cx="787583" cy="318585"/>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a:t>
            </a:r>
            <a:r>
              <a:rPr lang="en-US" sz="1600">
                <a:solidFill>
                  <a:schemeClr val="accent2"/>
                </a:solidFill>
                <a:latin typeface="Verdana"/>
                <a:ea typeface="Verdana"/>
                <a:cs typeface="Verdana"/>
                <a:sym typeface="Verdana"/>
              </a:rPr>
              <a:t>3</a:t>
            </a:r>
            <a:r>
              <a:rPr lang="en-US" sz="1600" b="0" i="0" u="none" strike="noStrike" cap="none">
                <a:solidFill>
                  <a:schemeClr val="accent2"/>
                </a:solidFill>
                <a:latin typeface="Verdana"/>
                <a:ea typeface="Verdana"/>
                <a:cs typeface="Verdana"/>
                <a:sym typeface="Verdana"/>
              </a:rPr>
              <a:t>0K</a:t>
            </a:r>
            <a:endParaRPr sz="1400" b="0" i="0" u="none" strike="noStrike" cap="none">
              <a:solidFill>
                <a:srgbClr val="000000"/>
              </a:solidFill>
              <a:latin typeface="Verdana"/>
              <a:ea typeface="Verdana"/>
              <a:cs typeface="Verdana"/>
              <a:sym typeface="Verdana"/>
            </a:endParaRPr>
          </a:p>
        </p:txBody>
      </p:sp>
      <p:sp>
        <p:nvSpPr>
          <p:cNvPr id="15" name="Google Shape;156;p11">
            <a:extLst>
              <a:ext uri="{FF2B5EF4-FFF2-40B4-BE49-F238E27FC236}">
                <a16:creationId xmlns:a16="http://schemas.microsoft.com/office/drawing/2014/main" id="{C00D3786-4184-1778-4104-B8BD0A14B54D}"/>
              </a:ext>
            </a:extLst>
          </p:cNvPr>
          <p:cNvSpPr txBox="1"/>
          <p:nvPr/>
        </p:nvSpPr>
        <p:spPr>
          <a:xfrm>
            <a:off x="512402" y="2929644"/>
            <a:ext cx="787583" cy="318585"/>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$40K</a:t>
            </a:r>
            <a:endParaRPr sz="1400" b="0" i="0" u="none" strike="noStrike" cap="none">
              <a:solidFill>
                <a:srgbClr val="000000"/>
              </a:solidFill>
              <a:latin typeface="Verdana"/>
              <a:ea typeface="Verdana"/>
              <a:cs typeface="Verdana"/>
              <a:sym typeface="Verdana"/>
            </a:endParaRPr>
          </a:p>
        </p:txBody>
      </p:sp>
      <p:sp>
        <p:nvSpPr>
          <p:cNvPr id="16" name="Google Shape;156;p11">
            <a:extLst>
              <a:ext uri="{FF2B5EF4-FFF2-40B4-BE49-F238E27FC236}">
                <a16:creationId xmlns:a16="http://schemas.microsoft.com/office/drawing/2014/main" id="{226C41E0-6B30-C37D-CA7F-5B30B969BC06}"/>
              </a:ext>
            </a:extLst>
          </p:cNvPr>
          <p:cNvSpPr txBox="1"/>
          <p:nvPr/>
        </p:nvSpPr>
        <p:spPr>
          <a:xfrm>
            <a:off x="512404" y="2399463"/>
            <a:ext cx="787583" cy="318585"/>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$50K</a:t>
            </a:r>
            <a:endParaRPr sz="1400" b="0" i="0" u="none" strike="noStrike" cap="none">
              <a:solidFill>
                <a:srgbClr val="000000"/>
              </a:solidFill>
              <a:latin typeface="Verdana"/>
              <a:ea typeface="Verdana"/>
              <a:cs typeface="Verdana"/>
              <a:sym typeface="Verdana"/>
            </a:endParaRPr>
          </a:p>
        </p:txBody>
      </p:sp>
      <p:sp>
        <p:nvSpPr>
          <p:cNvPr id="17" name="Google Shape;156;p11">
            <a:extLst>
              <a:ext uri="{FF2B5EF4-FFF2-40B4-BE49-F238E27FC236}">
                <a16:creationId xmlns:a16="http://schemas.microsoft.com/office/drawing/2014/main" id="{8EB03F84-0991-0D8E-5CFB-787A35D627E8}"/>
              </a:ext>
            </a:extLst>
          </p:cNvPr>
          <p:cNvSpPr txBox="1"/>
          <p:nvPr/>
        </p:nvSpPr>
        <p:spPr>
          <a:xfrm>
            <a:off x="512403" y="1806558"/>
            <a:ext cx="787583" cy="318585"/>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$60K</a:t>
            </a:r>
            <a:endParaRPr sz="1400" b="0" i="0" u="none" strike="noStrike" cap="none">
              <a:solidFill>
                <a:srgbClr val="000000"/>
              </a:solidFill>
              <a:latin typeface="Verdana"/>
              <a:ea typeface="Verdana"/>
              <a:cs typeface="Verdana"/>
              <a:sym typeface="Verdana"/>
            </a:endParaRPr>
          </a:p>
        </p:txBody>
      </p:sp>
      <p:sp>
        <p:nvSpPr>
          <p:cNvPr id="18" name="Google Shape;156;p11">
            <a:extLst>
              <a:ext uri="{FF2B5EF4-FFF2-40B4-BE49-F238E27FC236}">
                <a16:creationId xmlns:a16="http://schemas.microsoft.com/office/drawing/2014/main" id="{607D089C-8F42-8B52-3F9F-0FC67DD912B0}"/>
              </a:ext>
            </a:extLst>
          </p:cNvPr>
          <p:cNvSpPr txBox="1"/>
          <p:nvPr/>
        </p:nvSpPr>
        <p:spPr>
          <a:xfrm>
            <a:off x="512401" y="5191335"/>
            <a:ext cx="787583" cy="393196"/>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$0</a:t>
            </a:r>
            <a:endParaRPr sz="1400" b="0" i="0" u="none" strike="noStrike" cap="none">
              <a:solidFill>
                <a:srgbClr val="000000"/>
              </a:solidFill>
              <a:latin typeface="Verdana"/>
              <a:ea typeface="Verdana"/>
              <a:cs typeface="Verdana"/>
              <a:sym typeface="Verdana"/>
            </a:endParaRPr>
          </a:p>
        </p:txBody>
      </p:sp>
      <p:sp>
        <p:nvSpPr>
          <p:cNvPr id="19" name="Google Shape;156;p11">
            <a:extLst>
              <a:ext uri="{FF2B5EF4-FFF2-40B4-BE49-F238E27FC236}">
                <a16:creationId xmlns:a16="http://schemas.microsoft.com/office/drawing/2014/main" id="{CD7FF251-5D1D-2C97-1917-6332C666DD0A}"/>
              </a:ext>
            </a:extLst>
          </p:cNvPr>
          <p:cNvSpPr txBox="1"/>
          <p:nvPr/>
        </p:nvSpPr>
        <p:spPr>
          <a:xfrm>
            <a:off x="1460368" y="2642175"/>
            <a:ext cx="2977817" cy="1005840"/>
          </a:xfrm>
          <a:prstGeom prst="rect">
            <a:avLst/>
          </a:prstGeom>
          <a:solidFill>
            <a:schemeClr val="bg1"/>
          </a:solidFill>
          <a:ln w="31750">
            <a:solidFill>
              <a:schemeClr val="accent2">
                <a:lumMod val="75000"/>
              </a:schemeClr>
            </a:solidFill>
          </a:ln>
        </p:spPr>
        <p:txBody>
          <a:bodyPr spcFirstLastPara="1" wrap="square" lIns="91425" tIns="91440" rIns="91425" bIns="91440" anchor="ctr" anchorCtr="0">
            <a:noAutofit/>
          </a:bodyPr>
          <a:lstStyle/>
          <a:p>
            <a:pPr marL="0" marR="0" lvl="0" indent="0" rtl="0">
              <a:lnSpc>
                <a:spcPct val="100000"/>
              </a:lnSpc>
              <a:spcBef>
                <a:spcPts val="0"/>
              </a:spcBef>
              <a:spcAft>
                <a:spcPts val="0"/>
              </a:spcAft>
              <a:buNone/>
            </a:pPr>
            <a:r>
              <a:rPr lang="en-US" sz="1800">
                <a:solidFill>
                  <a:schemeClr val="accent2"/>
                </a:solidFill>
                <a:latin typeface="Verdana"/>
                <a:ea typeface="Verdana"/>
                <a:cs typeface="Verdana"/>
                <a:sym typeface="Verdana"/>
              </a:rPr>
              <a:t>Deposits: $100 monthly</a:t>
            </a:r>
          </a:p>
          <a:p>
            <a:pPr marL="0" marR="0" lvl="0" indent="0" rtl="0">
              <a:lnSpc>
                <a:spcPct val="100000"/>
              </a:lnSpc>
              <a:spcBef>
                <a:spcPts val="0"/>
              </a:spcBef>
              <a:spcAft>
                <a:spcPts val="0"/>
              </a:spcAft>
              <a:buNone/>
            </a:pPr>
            <a:r>
              <a:rPr lang="en-US" sz="1800">
                <a:solidFill>
                  <a:schemeClr val="accent2"/>
                </a:solidFill>
                <a:latin typeface="Verdana"/>
                <a:ea typeface="Verdana"/>
                <a:cs typeface="Verdana"/>
                <a:sym typeface="Verdana"/>
              </a:rPr>
              <a:t>Interest rate: 5%</a:t>
            </a:r>
          </a:p>
          <a:p>
            <a:pPr marL="0" marR="0" lvl="0" indent="0" rtl="0">
              <a:lnSpc>
                <a:spcPct val="100000"/>
              </a:lnSpc>
              <a:spcBef>
                <a:spcPts val="0"/>
              </a:spcBef>
              <a:spcAft>
                <a:spcPts val="0"/>
              </a:spcAft>
              <a:buNone/>
            </a:pPr>
            <a:r>
              <a:rPr lang="en-US" sz="1800">
                <a:solidFill>
                  <a:schemeClr val="accent2"/>
                </a:solidFill>
                <a:latin typeface="Verdana"/>
                <a:ea typeface="Verdana"/>
                <a:cs typeface="Verdana"/>
                <a:sym typeface="Verdana"/>
              </a:rPr>
              <a:t>Term: 25 years </a:t>
            </a:r>
            <a:endParaRPr sz="1800" b="0" i="0" u="none" strike="noStrike" cap="none">
              <a:solidFill>
                <a:srgbClr val="000000"/>
              </a:solidFill>
              <a:latin typeface="Verdana"/>
              <a:ea typeface="Verdana"/>
              <a:cs typeface="Verdana"/>
              <a:sym typeface="Verdana"/>
            </a:endParaRPr>
          </a:p>
        </p:txBody>
      </p:sp>
      <p:sp>
        <p:nvSpPr>
          <p:cNvPr id="20" name="Google Shape;156;p11">
            <a:extLst>
              <a:ext uri="{FF2B5EF4-FFF2-40B4-BE49-F238E27FC236}">
                <a16:creationId xmlns:a16="http://schemas.microsoft.com/office/drawing/2014/main" id="{ABCBC8FB-BEEB-C0A5-1777-D381A5B0EDBD}"/>
              </a:ext>
            </a:extLst>
          </p:cNvPr>
          <p:cNvSpPr txBox="1"/>
          <p:nvPr/>
        </p:nvSpPr>
        <p:spPr>
          <a:xfrm>
            <a:off x="10659599" y="1784535"/>
            <a:ext cx="787583" cy="318585"/>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$59K</a:t>
            </a:r>
            <a:endParaRPr sz="1400" b="0" i="0" u="none" strike="noStrike" cap="none">
              <a:solidFill>
                <a:srgbClr val="000000"/>
              </a:solidFill>
              <a:latin typeface="Verdana"/>
              <a:ea typeface="Verdana"/>
              <a:cs typeface="Verdana"/>
              <a:sym typeface="Verdana"/>
            </a:endParaRPr>
          </a:p>
        </p:txBody>
      </p:sp>
      <p:sp>
        <p:nvSpPr>
          <p:cNvPr id="21" name="Google Shape;156;p11">
            <a:extLst>
              <a:ext uri="{FF2B5EF4-FFF2-40B4-BE49-F238E27FC236}">
                <a16:creationId xmlns:a16="http://schemas.microsoft.com/office/drawing/2014/main" id="{C5B517DE-0B0E-AC54-FC47-6BEB7FEB86EB}"/>
              </a:ext>
            </a:extLst>
          </p:cNvPr>
          <p:cNvSpPr txBox="1"/>
          <p:nvPr/>
        </p:nvSpPr>
        <p:spPr>
          <a:xfrm>
            <a:off x="11053391" y="3391599"/>
            <a:ext cx="787583" cy="318585"/>
          </a:xfrm>
          <a:prstGeom prst="rect">
            <a:avLst/>
          </a:prstGeom>
          <a:noFill/>
          <a:ln>
            <a:noFill/>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a:t>
            </a:r>
            <a:r>
              <a:rPr lang="en-US" sz="1600">
                <a:solidFill>
                  <a:schemeClr val="accent2"/>
                </a:solidFill>
                <a:latin typeface="Verdana"/>
                <a:ea typeface="Verdana"/>
                <a:cs typeface="Verdana"/>
                <a:sym typeface="Verdana"/>
              </a:rPr>
              <a:t>3</a:t>
            </a:r>
            <a:r>
              <a:rPr lang="en-US" sz="1600" b="0" i="0" u="none" strike="noStrike" cap="none">
                <a:solidFill>
                  <a:schemeClr val="accent2"/>
                </a:solidFill>
                <a:latin typeface="Verdana"/>
                <a:ea typeface="Verdana"/>
                <a:cs typeface="Verdana"/>
                <a:sym typeface="Verdana"/>
              </a:rPr>
              <a:t>0K</a:t>
            </a:r>
            <a:endParaRPr sz="1400" b="0" i="0" u="none" strike="noStrike" cap="none">
              <a:solidFill>
                <a:srgbClr val="000000"/>
              </a:solidFill>
              <a:latin typeface="Verdana"/>
              <a:ea typeface="Verdana"/>
              <a:cs typeface="Verdana"/>
              <a:sym typeface="Verdana"/>
            </a:endParaRPr>
          </a:p>
        </p:txBody>
      </p:sp>
    </p:spTree>
    <p:extLst>
      <p:ext uri="{BB962C8B-B14F-4D97-AF65-F5344CB8AC3E}">
        <p14:creationId xmlns:p14="http://schemas.microsoft.com/office/powerpoint/2010/main" val="2704165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
          <a:extLst>
            <a:ext uri="{FF2B5EF4-FFF2-40B4-BE49-F238E27FC236}">
              <a16:creationId xmlns:a16="http://schemas.microsoft.com/office/drawing/2014/main" id="{F9F933EF-29D4-1014-FF66-8D39C32171AE}"/>
            </a:ext>
          </a:extLst>
        </p:cNvPr>
        <p:cNvGrpSpPr/>
        <p:nvPr/>
      </p:nvGrpSpPr>
      <p:grpSpPr>
        <a:xfrm>
          <a:off x="0" y="0"/>
          <a:ext cx="0" cy="0"/>
          <a:chOff x="0" y="0"/>
          <a:chExt cx="0" cy="0"/>
        </a:xfrm>
      </p:grpSpPr>
      <p:pic>
        <p:nvPicPr>
          <p:cNvPr id="24" name="Picture 23" descr="A graph with a line going up&#10;&#10;AI-generated content may be incorrect.">
            <a:extLst>
              <a:ext uri="{FF2B5EF4-FFF2-40B4-BE49-F238E27FC236}">
                <a16:creationId xmlns:a16="http://schemas.microsoft.com/office/drawing/2014/main" id="{502558DB-8A23-79A6-F775-C569AD1FF97E}"/>
              </a:ext>
            </a:extLst>
          </p:cNvPr>
          <p:cNvPicPr>
            <a:picLocks noChangeAspect="1"/>
          </p:cNvPicPr>
          <p:nvPr/>
        </p:nvPicPr>
        <p:blipFill>
          <a:blip r:embed="rId3"/>
          <a:stretch>
            <a:fillRect/>
          </a:stretch>
        </p:blipFill>
        <p:spPr>
          <a:xfrm>
            <a:off x="785634" y="1623849"/>
            <a:ext cx="10675594" cy="4297792"/>
          </a:xfrm>
          <a:prstGeom prst="rect">
            <a:avLst/>
          </a:prstGeom>
        </p:spPr>
      </p:pic>
      <p:sp>
        <p:nvSpPr>
          <p:cNvPr id="143" name="Google Shape;143;p11">
            <a:extLst>
              <a:ext uri="{FF2B5EF4-FFF2-40B4-BE49-F238E27FC236}">
                <a16:creationId xmlns:a16="http://schemas.microsoft.com/office/drawing/2014/main" id="{2437048D-5DF6-1F02-6ACA-FD12CE141568}"/>
              </a:ext>
            </a:extLst>
          </p:cNvPr>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144" name="Google Shape;144;p11">
            <a:extLst>
              <a:ext uri="{FF2B5EF4-FFF2-40B4-BE49-F238E27FC236}">
                <a16:creationId xmlns:a16="http://schemas.microsoft.com/office/drawing/2014/main" id="{7547AC91-2AF5-6083-34BC-B2051677FAE9}"/>
              </a:ext>
            </a:extLst>
          </p:cNvPr>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Owing Interest</a:t>
            </a:r>
            <a:endParaRPr/>
          </a:p>
        </p:txBody>
      </p:sp>
      <p:sp>
        <p:nvSpPr>
          <p:cNvPr id="237" name="Google Shape;237;p11">
            <a:extLst>
              <a:ext uri="{FF2B5EF4-FFF2-40B4-BE49-F238E27FC236}">
                <a16:creationId xmlns:a16="http://schemas.microsoft.com/office/drawing/2014/main" id="{FDC49DAF-EA11-D1AA-0A70-968E5F53A96D}"/>
              </a:ext>
            </a:extLst>
          </p:cNvPr>
          <p:cNvSpPr txBox="1"/>
          <p:nvPr/>
        </p:nvSpPr>
        <p:spPr>
          <a:xfrm>
            <a:off x="352023" y="1280160"/>
            <a:ext cx="8283665" cy="50734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a:solidFill>
                  <a:schemeClr val="accent2"/>
                </a:solidFill>
                <a:latin typeface="Verdana"/>
                <a:ea typeface="Verdana"/>
                <a:cs typeface="Verdana"/>
                <a:sym typeface="Verdana"/>
              </a:rPr>
              <a:t>How Loan</a:t>
            </a:r>
            <a:r>
              <a:rPr lang="en-US" sz="2000" b="0" i="0" u="none" strike="noStrike" cap="none">
                <a:solidFill>
                  <a:schemeClr val="accent2"/>
                </a:solidFill>
                <a:latin typeface="Verdana"/>
                <a:ea typeface="Verdana"/>
                <a:cs typeface="Verdana"/>
                <a:sym typeface="Verdana"/>
              </a:rPr>
              <a:t> Interest </a:t>
            </a:r>
            <a:r>
              <a:rPr lang="en-US" sz="2000">
                <a:solidFill>
                  <a:schemeClr val="accent2"/>
                </a:solidFill>
                <a:latin typeface="Verdana"/>
                <a:ea typeface="Verdana"/>
                <a:cs typeface="Verdana"/>
                <a:sym typeface="Verdana"/>
              </a:rPr>
              <a:t>Works</a:t>
            </a:r>
            <a:endParaRPr sz="1400" b="0" i="0" u="none" strike="noStrike" cap="none">
              <a:solidFill>
                <a:srgbClr val="000000"/>
              </a:solidFill>
              <a:latin typeface="Verdana"/>
              <a:ea typeface="Verdana"/>
              <a:cs typeface="Verdana"/>
              <a:sym typeface="Verdana"/>
            </a:endParaRPr>
          </a:p>
        </p:txBody>
      </p:sp>
      <p:sp>
        <p:nvSpPr>
          <p:cNvPr id="4" name="Google Shape;233;p11">
            <a:extLst>
              <a:ext uri="{FF2B5EF4-FFF2-40B4-BE49-F238E27FC236}">
                <a16:creationId xmlns:a16="http://schemas.microsoft.com/office/drawing/2014/main" id="{808ED2A7-0B50-2C67-DD49-59C352D2B879}"/>
              </a:ext>
            </a:extLst>
          </p:cNvPr>
          <p:cNvSpPr/>
          <p:nvPr/>
        </p:nvSpPr>
        <p:spPr>
          <a:xfrm rot="10800000" flipH="1">
            <a:off x="8138160" y="822960"/>
            <a:ext cx="274320" cy="274320"/>
          </a:xfrm>
          <a:prstGeom prst="rect">
            <a:avLst/>
          </a:prstGeom>
          <a:solidFill>
            <a:srgbClr val="002060">
              <a:alpha val="5108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2400" b="0" i="0" u="none" strike="noStrike" cap="none">
              <a:solidFill>
                <a:schemeClr val="accent5">
                  <a:lumMod val="50000"/>
                </a:schemeClr>
              </a:solidFill>
              <a:latin typeface="Verdana"/>
              <a:ea typeface="Verdana"/>
              <a:cs typeface="Verdana"/>
              <a:sym typeface="Verdana"/>
            </a:endParaRPr>
          </a:p>
        </p:txBody>
      </p:sp>
      <p:sp>
        <p:nvSpPr>
          <p:cNvPr id="5" name="Google Shape;234;p11">
            <a:extLst>
              <a:ext uri="{FF2B5EF4-FFF2-40B4-BE49-F238E27FC236}">
                <a16:creationId xmlns:a16="http://schemas.microsoft.com/office/drawing/2014/main" id="{20822B8D-C850-F877-5299-95AEA59FCA9B}"/>
              </a:ext>
            </a:extLst>
          </p:cNvPr>
          <p:cNvSpPr/>
          <p:nvPr/>
        </p:nvSpPr>
        <p:spPr>
          <a:xfrm rot="10800000" flipH="1">
            <a:off x="8138160" y="1188720"/>
            <a:ext cx="274320" cy="274320"/>
          </a:xfrm>
          <a:prstGeom prst="rect">
            <a:avLst/>
          </a:prstGeom>
          <a:solidFill>
            <a:srgbClr val="EDA5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2400" b="0" i="0" u="none" strike="noStrike" cap="none">
              <a:solidFill>
                <a:schemeClr val="lt1"/>
              </a:solidFill>
              <a:latin typeface="Verdana"/>
              <a:ea typeface="Verdana"/>
              <a:cs typeface="Verdana"/>
              <a:sym typeface="Verdana"/>
            </a:endParaRPr>
          </a:p>
        </p:txBody>
      </p:sp>
      <p:sp>
        <p:nvSpPr>
          <p:cNvPr id="6" name="TextBox 5">
            <a:extLst>
              <a:ext uri="{FF2B5EF4-FFF2-40B4-BE49-F238E27FC236}">
                <a16:creationId xmlns:a16="http://schemas.microsoft.com/office/drawing/2014/main" id="{B8411EDA-2A45-6559-5E53-CF26AC1291A3}"/>
              </a:ext>
            </a:extLst>
          </p:cNvPr>
          <p:cNvSpPr txBox="1"/>
          <p:nvPr/>
        </p:nvSpPr>
        <p:spPr>
          <a:xfrm>
            <a:off x="8412480" y="786081"/>
            <a:ext cx="1858118" cy="369332"/>
          </a:xfrm>
          <a:prstGeom prst="rect">
            <a:avLst/>
          </a:prstGeom>
          <a:noFill/>
        </p:spPr>
        <p:txBody>
          <a:bodyPr wrap="square" rtlCol="0">
            <a:spAutoFit/>
          </a:bodyPr>
          <a:lstStyle/>
          <a:p>
            <a:r>
              <a:rPr lang="en-US" sz="1800">
                <a:latin typeface="Verdana" panose="020B0604030504040204" pitchFamily="34" charset="0"/>
                <a:ea typeface="Verdana" panose="020B0604030504040204" pitchFamily="34" charset="0"/>
                <a:cs typeface="Verdana" panose="020B0604030504040204" pitchFamily="34" charset="0"/>
              </a:rPr>
              <a:t>Interest Paid</a:t>
            </a:r>
          </a:p>
        </p:txBody>
      </p:sp>
      <p:sp>
        <p:nvSpPr>
          <p:cNvPr id="7" name="TextBox 6">
            <a:extLst>
              <a:ext uri="{FF2B5EF4-FFF2-40B4-BE49-F238E27FC236}">
                <a16:creationId xmlns:a16="http://schemas.microsoft.com/office/drawing/2014/main" id="{51E29AA2-EA9A-211E-171C-6FB9B6DBF86D}"/>
              </a:ext>
            </a:extLst>
          </p:cNvPr>
          <p:cNvSpPr txBox="1"/>
          <p:nvPr/>
        </p:nvSpPr>
        <p:spPr>
          <a:xfrm>
            <a:off x="8412480" y="1141214"/>
            <a:ext cx="1858118" cy="369332"/>
          </a:xfrm>
          <a:prstGeom prst="rect">
            <a:avLst/>
          </a:prstGeom>
          <a:noFill/>
        </p:spPr>
        <p:txBody>
          <a:bodyPr wrap="square" rtlCol="0">
            <a:spAutoFit/>
          </a:bodyPr>
          <a:lstStyle/>
          <a:p>
            <a:r>
              <a:rPr lang="en-US" sz="1800">
                <a:latin typeface="Verdana" panose="020B0604030504040204" pitchFamily="34" charset="0"/>
                <a:ea typeface="Verdana" panose="020B0604030504040204" pitchFamily="34" charset="0"/>
                <a:cs typeface="Verdana" panose="020B0604030504040204" pitchFamily="34" charset="0"/>
              </a:rPr>
              <a:t>Loan Principal</a:t>
            </a:r>
          </a:p>
        </p:txBody>
      </p:sp>
      <p:cxnSp>
        <p:nvCxnSpPr>
          <p:cNvPr id="3" name="Google Shape;235;p11">
            <a:extLst>
              <a:ext uri="{FF2B5EF4-FFF2-40B4-BE49-F238E27FC236}">
                <a16:creationId xmlns:a16="http://schemas.microsoft.com/office/drawing/2014/main" id="{A6919ACB-FA59-A58D-78DD-570CA92D37C5}"/>
              </a:ext>
            </a:extLst>
          </p:cNvPr>
          <p:cNvCxnSpPr>
            <a:cxnSpLocks/>
          </p:cNvCxnSpPr>
          <p:nvPr/>
        </p:nvCxnSpPr>
        <p:spPr>
          <a:xfrm>
            <a:off x="1363397" y="6015851"/>
            <a:ext cx="9704039" cy="0"/>
          </a:xfrm>
          <a:prstGeom prst="straightConnector1">
            <a:avLst/>
          </a:prstGeom>
          <a:noFill/>
          <a:ln w="41275" cap="flat" cmpd="sng">
            <a:solidFill>
              <a:srgbClr val="ED4019"/>
            </a:solidFill>
            <a:prstDash val="solid"/>
            <a:round/>
            <a:headEnd type="none" w="sm" len="sm"/>
            <a:tailEnd type="stealth" w="med" len="med"/>
          </a:ln>
        </p:spPr>
      </p:cxnSp>
      <p:sp>
        <p:nvSpPr>
          <p:cNvPr id="2" name="Google Shape;236;p11">
            <a:extLst>
              <a:ext uri="{FF2B5EF4-FFF2-40B4-BE49-F238E27FC236}">
                <a16:creationId xmlns:a16="http://schemas.microsoft.com/office/drawing/2014/main" id="{623D5363-E8A3-D4B2-2B38-8B390CB8D65A}"/>
              </a:ext>
            </a:extLst>
          </p:cNvPr>
          <p:cNvSpPr txBox="1"/>
          <p:nvPr/>
        </p:nvSpPr>
        <p:spPr>
          <a:xfrm>
            <a:off x="5592896" y="5869826"/>
            <a:ext cx="1500892" cy="292050"/>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800" b="0" i="0" u="none" strike="noStrike" cap="none">
                <a:solidFill>
                  <a:schemeClr val="accent1"/>
                </a:solidFill>
                <a:latin typeface="Verdana"/>
                <a:ea typeface="Verdana"/>
                <a:cs typeface="Verdana"/>
                <a:sym typeface="Verdana"/>
              </a:rPr>
              <a:t>5 YEARS</a:t>
            </a:r>
            <a:endParaRPr sz="1400" b="0" i="0" u="none" strike="noStrike" cap="none">
              <a:solidFill>
                <a:srgbClr val="000000"/>
              </a:solidFill>
              <a:latin typeface="Verdana"/>
              <a:ea typeface="Verdana"/>
              <a:cs typeface="Verdana"/>
              <a:sym typeface="Verdana"/>
            </a:endParaRPr>
          </a:p>
        </p:txBody>
      </p:sp>
      <p:sp>
        <p:nvSpPr>
          <p:cNvPr id="12" name="Google Shape;156;p11">
            <a:extLst>
              <a:ext uri="{FF2B5EF4-FFF2-40B4-BE49-F238E27FC236}">
                <a16:creationId xmlns:a16="http://schemas.microsoft.com/office/drawing/2014/main" id="{3DCDA398-9994-E570-7052-80393BBD1F78}"/>
              </a:ext>
            </a:extLst>
          </p:cNvPr>
          <p:cNvSpPr txBox="1"/>
          <p:nvPr/>
        </p:nvSpPr>
        <p:spPr>
          <a:xfrm>
            <a:off x="512400" y="3950418"/>
            <a:ext cx="787583" cy="318585"/>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a:t>
            </a:r>
            <a:r>
              <a:rPr lang="en-US" sz="1600">
                <a:solidFill>
                  <a:schemeClr val="accent2"/>
                </a:solidFill>
                <a:latin typeface="Verdana"/>
                <a:ea typeface="Verdana"/>
                <a:cs typeface="Verdana"/>
                <a:sym typeface="Verdana"/>
              </a:rPr>
              <a:t>10</a:t>
            </a:r>
            <a:r>
              <a:rPr lang="en-US" sz="1600" b="0" i="0" u="none" strike="noStrike" cap="none">
                <a:solidFill>
                  <a:schemeClr val="accent2"/>
                </a:solidFill>
                <a:latin typeface="Verdana"/>
                <a:ea typeface="Verdana"/>
                <a:cs typeface="Verdana"/>
                <a:sym typeface="Verdana"/>
              </a:rPr>
              <a:t>K</a:t>
            </a:r>
            <a:endParaRPr sz="1400" b="0" i="0" u="none" strike="noStrike" cap="none">
              <a:solidFill>
                <a:srgbClr val="000000"/>
              </a:solidFill>
              <a:latin typeface="Verdana"/>
              <a:ea typeface="Verdana"/>
              <a:cs typeface="Verdana"/>
              <a:sym typeface="Verdana"/>
            </a:endParaRPr>
          </a:p>
        </p:txBody>
      </p:sp>
      <p:sp>
        <p:nvSpPr>
          <p:cNvPr id="13" name="Google Shape;156;p11">
            <a:extLst>
              <a:ext uri="{FF2B5EF4-FFF2-40B4-BE49-F238E27FC236}">
                <a16:creationId xmlns:a16="http://schemas.microsoft.com/office/drawing/2014/main" id="{FA1CFE40-BFCB-1764-2628-6F1ED33399AD}"/>
              </a:ext>
            </a:extLst>
          </p:cNvPr>
          <p:cNvSpPr txBox="1"/>
          <p:nvPr/>
        </p:nvSpPr>
        <p:spPr>
          <a:xfrm>
            <a:off x="512406" y="4677297"/>
            <a:ext cx="787583" cy="393196"/>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$5K</a:t>
            </a:r>
            <a:endParaRPr sz="1400" b="0" i="0" u="none" strike="noStrike" cap="none">
              <a:solidFill>
                <a:srgbClr val="000000"/>
              </a:solidFill>
              <a:latin typeface="Verdana"/>
              <a:ea typeface="Verdana"/>
              <a:cs typeface="Verdana"/>
              <a:sym typeface="Verdana"/>
            </a:endParaRPr>
          </a:p>
        </p:txBody>
      </p:sp>
      <p:sp>
        <p:nvSpPr>
          <p:cNvPr id="14" name="Google Shape;156;p11">
            <a:extLst>
              <a:ext uri="{FF2B5EF4-FFF2-40B4-BE49-F238E27FC236}">
                <a16:creationId xmlns:a16="http://schemas.microsoft.com/office/drawing/2014/main" id="{E719B74D-9DFF-7F8D-A849-B26185CA4493}"/>
              </a:ext>
            </a:extLst>
          </p:cNvPr>
          <p:cNvSpPr txBox="1"/>
          <p:nvPr/>
        </p:nvSpPr>
        <p:spPr>
          <a:xfrm>
            <a:off x="512401" y="3203178"/>
            <a:ext cx="787583" cy="318585"/>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$15K</a:t>
            </a:r>
            <a:endParaRPr sz="1400" b="0" i="0" u="none" strike="noStrike" cap="none">
              <a:solidFill>
                <a:srgbClr val="000000"/>
              </a:solidFill>
              <a:latin typeface="Verdana"/>
              <a:ea typeface="Verdana"/>
              <a:cs typeface="Verdana"/>
              <a:sym typeface="Verdana"/>
            </a:endParaRPr>
          </a:p>
        </p:txBody>
      </p:sp>
      <p:sp>
        <p:nvSpPr>
          <p:cNvPr id="15" name="Google Shape;156;p11">
            <a:extLst>
              <a:ext uri="{FF2B5EF4-FFF2-40B4-BE49-F238E27FC236}">
                <a16:creationId xmlns:a16="http://schemas.microsoft.com/office/drawing/2014/main" id="{C8D6E43B-704F-7264-3A16-103E5DE4B7C5}"/>
              </a:ext>
            </a:extLst>
          </p:cNvPr>
          <p:cNvSpPr txBox="1"/>
          <p:nvPr/>
        </p:nvSpPr>
        <p:spPr>
          <a:xfrm>
            <a:off x="512400" y="2437372"/>
            <a:ext cx="787583" cy="318585"/>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a:t>
            </a:r>
            <a:r>
              <a:rPr lang="en-US" sz="1600">
                <a:solidFill>
                  <a:schemeClr val="accent2"/>
                </a:solidFill>
                <a:latin typeface="Verdana"/>
                <a:ea typeface="Verdana"/>
                <a:cs typeface="Verdana"/>
                <a:sym typeface="Verdana"/>
              </a:rPr>
              <a:t>20</a:t>
            </a:r>
            <a:r>
              <a:rPr lang="en-US" sz="1600" b="0" i="0" u="none" strike="noStrike" cap="none">
                <a:solidFill>
                  <a:schemeClr val="accent2"/>
                </a:solidFill>
                <a:latin typeface="Verdana"/>
                <a:ea typeface="Verdana"/>
                <a:cs typeface="Verdana"/>
                <a:sym typeface="Verdana"/>
              </a:rPr>
              <a:t>K</a:t>
            </a:r>
            <a:endParaRPr sz="1400" b="0" i="0" u="none" strike="noStrike" cap="none">
              <a:solidFill>
                <a:srgbClr val="000000"/>
              </a:solidFill>
              <a:latin typeface="Verdana"/>
              <a:ea typeface="Verdana"/>
              <a:cs typeface="Verdana"/>
              <a:sym typeface="Verdana"/>
            </a:endParaRPr>
          </a:p>
        </p:txBody>
      </p:sp>
      <p:sp>
        <p:nvSpPr>
          <p:cNvPr id="18" name="Google Shape;156;p11">
            <a:extLst>
              <a:ext uri="{FF2B5EF4-FFF2-40B4-BE49-F238E27FC236}">
                <a16:creationId xmlns:a16="http://schemas.microsoft.com/office/drawing/2014/main" id="{6AEFAC82-E1D2-3669-C876-959EAB5EC2F7}"/>
              </a:ext>
            </a:extLst>
          </p:cNvPr>
          <p:cNvSpPr txBox="1"/>
          <p:nvPr/>
        </p:nvSpPr>
        <p:spPr>
          <a:xfrm>
            <a:off x="512401" y="5381242"/>
            <a:ext cx="787583" cy="393196"/>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$0</a:t>
            </a:r>
            <a:endParaRPr sz="1400" b="0" i="0" u="none" strike="noStrike" cap="none">
              <a:solidFill>
                <a:srgbClr val="000000"/>
              </a:solidFill>
              <a:latin typeface="Verdana"/>
              <a:ea typeface="Verdana"/>
              <a:cs typeface="Verdana"/>
              <a:sym typeface="Verdana"/>
            </a:endParaRPr>
          </a:p>
        </p:txBody>
      </p:sp>
      <p:sp>
        <p:nvSpPr>
          <p:cNvPr id="19" name="Google Shape;156;p11">
            <a:extLst>
              <a:ext uri="{FF2B5EF4-FFF2-40B4-BE49-F238E27FC236}">
                <a16:creationId xmlns:a16="http://schemas.microsoft.com/office/drawing/2014/main" id="{EE377B38-1528-5A19-50C2-3BDF5B776D65}"/>
              </a:ext>
            </a:extLst>
          </p:cNvPr>
          <p:cNvSpPr txBox="1"/>
          <p:nvPr/>
        </p:nvSpPr>
        <p:spPr>
          <a:xfrm>
            <a:off x="3453706" y="1984795"/>
            <a:ext cx="2977817" cy="1005840"/>
          </a:xfrm>
          <a:prstGeom prst="rect">
            <a:avLst/>
          </a:prstGeom>
          <a:solidFill>
            <a:schemeClr val="bg1"/>
          </a:solidFill>
          <a:ln w="31750">
            <a:solidFill>
              <a:schemeClr val="accent2">
                <a:lumMod val="75000"/>
              </a:schemeClr>
            </a:solidFill>
          </a:ln>
        </p:spPr>
        <p:txBody>
          <a:bodyPr spcFirstLastPara="1" wrap="square" lIns="91425" tIns="91440" rIns="91425" bIns="91440" anchor="ctr" anchorCtr="0">
            <a:noAutofit/>
          </a:bodyPr>
          <a:lstStyle/>
          <a:p>
            <a:pPr marL="0" marR="0" lvl="0" indent="0" rtl="0">
              <a:lnSpc>
                <a:spcPct val="100000"/>
              </a:lnSpc>
              <a:spcBef>
                <a:spcPts val="0"/>
              </a:spcBef>
              <a:spcAft>
                <a:spcPts val="0"/>
              </a:spcAft>
              <a:buNone/>
            </a:pPr>
            <a:r>
              <a:rPr lang="en-US" sz="1800">
                <a:solidFill>
                  <a:schemeClr val="accent2"/>
                </a:solidFill>
                <a:latin typeface="Verdana"/>
                <a:ea typeface="Verdana"/>
                <a:cs typeface="Verdana"/>
                <a:sym typeface="Verdana"/>
              </a:rPr>
              <a:t>Loan: $20,000</a:t>
            </a:r>
          </a:p>
          <a:p>
            <a:pPr marL="0" marR="0" lvl="0" indent="0" rtl="0">
              <a:lnSpc>
                <a:spcPct val="100000"/>
              </a:lnSpc>
              <a:spcBef>
                <a:spcPts val="0"/>
              </a:spcBef>
              <a:spcAft>
                <a:spcPts val="0"/>
              </a:spcAft>
              <a:buNone/>
            </a:pPr>
            <a:r>
              <a:rPr lang="en-US" sz="1800">
                <a:solidFill>
                  <a:schemeClr val="accent2"/>
                </a:solidFill>
                <a:latin typeface="Verdana"/>
                <a:ea typeface="Verdana"/>
                <a:cs typeface="Verdana"/>
                <a:sym typeface="Verdana"/>
              </a:rPr>
              <a:t>Interest rate: 8%</a:t>
            </a:r>
          </a:p>
          <a:p>
            <a:pPr marL="0" marR="0" lvl="0" indent="0" rtl="0">
              <a:lnSpc>
                <a:spcPct val="100000"/>
              </a:lnSpc>
              <a:spcBef>
                <a:spcPts val="0"/>
              </a:spcBef>
              <a:spcAft>
                <a:spcPts val="0"/>
              </a:spcAft>
              <a:buNone/>
            </a:pPr>
            <a:r>
              <a:rPr lang="en-US" sz="1800">
                <a:solidFill>
                  <a:schemeClr val="accent2"/>
                </a:solidFill>
                <a:latin typeface="Verdana"/>
                <a:ea typeface="Verdana"/>
                <a:cs typeface="Verdana"/>
                <a:sym typeface="Verdana"/>
              </a:rPr>
              <a:t>Term: 5 years </a:t>
            </a:r>
            <a:endParaRPr sz="1800" b="0" i="0" u="none" strike="noStrike" cap="none">
              <a:solidFill>
                <a:srgbClr val="000000"/>
              </a:solidFill>
              <a:latin typeface="Verdana"/>
              <a:ea typeface="Verdana"/>
              <a:cs typeface="Verdana"/>
              <a:sym typeface="Verdana"/>
            </a:endParaRPr>
          </a:p>
        </p:txBody>
      </p:sp>
      <p:sp>
        <p:nvSpPr>
          <p:cNvPr id="20" name="Google Shape;156;p11">
            <a:extLst>
              <a:ext uri="{FF2B5EF4-FFF2-40B4-BE49-F238E27FC236}">
                <a16:creationId xmlns:a16="http://schemas.microsoft.com/office/drawing/2014/main" id="{658E9A3C-947A-D2F8-65DB-48DA807C6FBF}"/>
              </a:ext>
            </a:extLst>
          </p:cNvPr>
          <p:cNvSpPr txBox="1"/>
          <p:nvPr/>
        </p:nvSpPr>
        <p:spPr>
          <a:xfrm>
            <a:off x="9652297" y="1650607"/>
            <a:ext cx="2202722" cy="661658"/>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800" b="1">
                <a:solidFill>
                  <a:schemeClr val="accent2"/>
                </a:solidFill>
                <a:latin typeface="Verdana"/>
                <a:ea typeface="Verdana"/>
                <a:cs typeface="Verdana"/>
                <a:sym typeface="Verdana"/>
              </a:rPr>
              <a:t>Total interest</a:t>
            </a:r>
            <a:endParaRPr lang="en-US" sz="1800" b="1" i="0" u="none" strike="noStrike" cap="none">
              <a:solidFill>
                <a:schemeClr val="accent2"/>
              </a:solidFill>
              <a:latin typeface="Verdana"/>
              <a:ea typeface="Verdana"/>
              <a:cs typeface="Verdana"/>
              <a:sym typeface="Verdana"/>
            </a:endParaRPr>
          </a:p>
          <a:p>
            <a:pPr marL="0" marR="0" lvl="0" indent="0" algn="ctr" rtl="0">
              <a:lnSpc>
                <a:spcPct val="100000"/>
              </a:lnSpc>
              <a:spcBef>
                <a:spcPts val="0"/>
              </a:spcBef>
              <a:spcAft>
                <a:spcPts val="0"/>
              </a:spcAft>
              <a:buNone/>
            </a:pPr>
            <a:r>
              <a:rPr lang="en-US" sz="1800" b="1" i="0" u="none" strike="noStrike" cap="none">
                <a:solidFill>
                  <a:schemeClr val="accent2"/>
                </a:solidFill>
                <a:latin typeface="Verdana"/>
                <a:ea typeface="Verdana"/>
                <a:cs typeface="Verdana"/>
                <a:sym typeface="Verdana"/>
              </a:rPr>
              <a:t>$</a:t>
            </a:r>
            <a:r>
              <a:rPr lang="en-US" sz="1800" b="1">
                <a:solidFill>
                  <a:schemeClr val="accent2"/>
                </a:solidFill>
                <a:latin typeface="Verdana"/>
                <a:ea typeface="Verdana"/>
                <a:cs typeface="Verdana"/>
                <a:sym typeface="Verdana"/>
              </a:rPr>
              <a:t>4,332</a:t>
            </a:r>
            <a:endParaRPr sz="1800" b="1" i="0" u="none" strike="noStrike" cap="none">
              <a:solidFill>
                <a:srgbClr val="000000"/>
              </a:solidFill>
              <a:latin typeface="Verdana"/>
              <a:ea typeface="Verdana"/>
              <a:cs typeface="Verdana"/>
              <a:sym typeface="Verdana"/>
            </a:endParaRPr>
          </a:p>
        </p:txBody>
      </p:sp>
      <p:sp>
        <p:nvSpPr>
          <p:cNvPr id="26" name="Google Shape;156;p11">
            <a:extLst>
              <a:ext uri="{FF2B5EF4-FFF2-40B4-BE49-F238E27FC236}">
                <a16:creationId xmlns:a16="http://schemas.microsoft.com/office/drawing/2014/main" id="{8221499F-C999-87E3-A77D-3F581E624DB2}"/>
              </a:ext>
            </a:extLst>
          </p:cNvPr>
          <p:cNvSpPr txBox="1"/>
          <p:nvPr/>
        </p:nvSpPr>
        <p:spPr>
          <a:xfrm>
            <a:off x="11012574" y="5368144"/>
            <a:ext cx="787583" cy="393196"/>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$0</a:t>
            </a:r>
            <a:endParaRPr sz="1400" b="0" i="0" u="none" strike="noStrike" cap="none">
              <a:solidFill>
                <a:srgbClr val="000000"/>
              </a:solidFill>
              <a:latin typeface="Verdana"/>
              <a:ea typeface="Verdana"/>
              <a:cs typeface="Verdana"/>
              <a:sym typeface="Verdana"/>
            </a:endParaRPr>
          </a:p>
        </p:txBody>
      </p:sp>
      <p:sp>
        <p:nvSpPr>
          <p:cNvPr id="30" name="Google Shape;156;p11">
            <a:extLst>
              <a:ext uri="{FF2B5EF4-FFF2-40B4-BE49-F238E27FC236}">
                <a16:creationId xmlns:a16="http://schemas.microsoft.com/office/drawing/2014/main" id="{2AB9D7F6-2488-361D-E285-43BC96A73248}"/>
              </a:ext>
            </a:extLst>
          </p:cNvPr>
          <p:cNvSpPr txBox="1"/>
          <p:nvPr/>
        </p:nvSpPr>
        <p:spPr>
          <a:xfrm>
            <a:off x="11067436" y="2416675"/>
            <a:ext cx="787583" cy="393196"/>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a:t>
            </a:r>
            <a:r>
              <a:rPr lang="en-US" sz="1600">
                <a:solidFill>
                  <a:schemeClr val="accent2"/>
                </a:solidFill>
                <a:latin typeface="Verdana"/>
                <a:ea typeface="Verdana"/>
                <a:cs typeface="Verdana"/>
                <a:sym typeface="Verdana"/>
              </a:rPr>
              <a:t>4</a:t>
            </a:r>
            <a:r>
              <a:rPr lang="en-US" sz="1600" b="0" i="0" u="none" strike="noStrike" cap="none">
                <a:solidFill>
                  <a:schemeClr val="accent2"/>
                </a:solidFill>
                <a:latin typeface="Verdana"/>
                <a:ea typeface="Verdana"/>
                <a:cs typeface="Verdana"/>
                <a:sym typeface="Verdana"/>
              </a:rPr>
              <a:t>K</a:t>
            </a:r>
            <a:endParaRPr sz="1400" b="0" i="0" u="none" strike="noStrike" cap="none">
              <a:solidFill>
                <a:srgbClr val="000000"/>
              </a:solidFill>
              <a:latin typeface="Verdana"/>
              <a:ea typeface="Verdana"/>
              <a:cs typeface="Verdana"/>
              <a:sym typeface="Verdana"/>
            </a:endParaRPr>
          </a:p>
        </p:txBody>
      </p:sp>
      <p:sp>
        <p:nvSpPr>
          <p:cNvPr id="31" name="Google Shape;156;p11">
            <a:extLst>
              <a:ext uri="{FF2B5EF4-FFF2-40B4-BE49-F238E27FC236}">
                <a16:creationId xmlns:a16="http://schemas.microsoft.com/office/drawing/2014/main" id="{80662BB4-2449-8BBE-46AA-238DB8223B47}"/>
              </a:ext>
            </a:extLst>
          </p:cNvPr>
          <p:cNvSpPr txBox="1"/>
          <p:nvPr/>
        </p:nvSpPr>
        <p:spPr>
          <a:xfrm>
            <a:off x="11067436" y="4677297"/>
            <a:ext cx="787583" cy="393196"/>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$1K</a:t>
            </a:r>
            <a:endParaRPr sz="1400" b="0" i="0" u="none" strike="noStrike" cap="none">
              <a:solidFill>
                <a:srgbClr val="000000"/>
              </a:solidFill>
              <a:latin typeface="Verdana"/>
              <a:ea typeface="Verdana"/>
              <a:cs typeface="Verdana"/>
              <a:sym typeface="Verdana"/>
            </a:endParaRPr>
          </a:p>
        </p:txBody>
      </p:sp>
      <p:sp>
        <p:nvSpPr>
          <p:cNvPr id="32" name="Google Shape;156;p11">
            <a:extLst>
              <a:ext uri="{FF2B5EF4-FFF2-40B4-BE49-F238E27FC236}">
                <a16:creationId xmlns:a16="http://schemas.microsoft.com/office/drawing/2014/main" id="{6047E2CD-A2E6-9614-7890-9BCFDAFA865D}"/>
              </a:ext>
            </a:extLst>
          </p:cNvPr>
          <p:cNvSpPr txBox="1"/>
          <p:nvPr/>
        </p:nvSpPr>
        <p:spPr>
          <a:xfrm>
            <a:off x="11054734" y="3892410"/>
            <a:ext cx="787583" cy="393196"/>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$2K</a:t>
            </a:r>
            <a:endParaRPr sz="1400" b="0" i="0" u="none" strike="noStrike" cap="none">
              <a:solidFill>
                <a:srgbClr val="000000"/>
              </a:solidFill>
              <a:latin typeface="Verdana"/>
              <a:ea typeface="Verdana"/>
              <a:cs typeface="Verdana"/>
              <a:sym typeface="Verdana"/>
            </a:endParaRPr>
          </a:p>
        </p:txBody>
      </p:sp>
      <p:sp>
        <p:nvSpPr>
          <p:cNvPr id="33" name="Google Shape;156;p11">
            <a:extLst>
              <a:ext uri="{FF2B5EF4-FFF2-40B4-BE49-F238E27FC236}">
                <a16:creationId xmlns:a16="http://schemas.microsoft.com/office/drawing/2014/main" id="{85563AF5-80CA-A722-9FFC-3F82FEEAEE68}"/>
              </a:ext>
            </a:extLst>
          </p:cNvPr>
          <p:cNvSpPr txBox="1"/>
          <p:nvPr/>
        </p:nvSpPr>
        <p:spPr>
          <a:xfrm>
            <a:off x="11067436" y="3129688"/>
            <a:ext cx="787583" cy="393196"/>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$3K</a:t>
            </a:r>
            <a:endParaRPr sz="1400" b="0" i="0" u="none" strike="noStrike" cap="none">
              <a:solidFill>
                <a:srgbClr val="000000"/>
              </a:solidFill>
              <a:latin typeface="Verdana"/>
              <a:ea typeface="Verdana"/>
              <a:cs typeface="Verdana"/>
              <a:sym typeface="Verdana"/>
            </a:endParaRPr>
          </a:p>
        </p:txBody>
      </p:sp>
    </p:spTree>
    <p:extLst>
      <p:ext uri="{BB962C8B-B14F-4D97-AF65-F5344CB8AC3E}">
        <p14:creationId xmlns:p14="http://schemas.microsoft.com/office/powerpoint/2010/main" val="64272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2"/>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243" name="Google Shape;243;p12"/>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Types of Accounts</a:t>
            </a:r>
            <a:endParaRPr/>
          </a:p>
        </p:txBody>
      </p:sp>
      <p:sp>
        <p:nvSpPr>
          <p:cNvPr id="244" name="Google Shape;244;p12"/>
          <p:cNvSpPr txBox="1"/>
          <p:nvPr/>
        </p:nvSpPr>
        <p:spPr>
          <a:xfrm>
            <a:off x="352023" y="1410473"/>
            <a:ext cx="10950655" cy="80029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0" i="0" u="none" strike="noStrike" cap="none">
                <a:solidFill>
                  <a:schemeClr val="accent2"/>
                </a:solidFill>
                <a:latin typeface="Verdana"/>
                <a:ea typeface="Verdana"/>
                <a:cs typeface="Verdana"/>
                <a:sym typeface="Verdana"/>
              </a:rPr>
              <a:t>Different types of accounts offer different services, interest rates, and fees. </a:t>
            </a:r>
            <a:br>
              <a:rPr lang="en-US" sz="2000" b="0" i="0" u="none" strike="noStrike" cap="none">
                <a:solidFill>
                  <a:schemeClr val="accent2"/>
                </a:solidFill>
                <a:latin typeface="Verdana"/>
                <a:ea typeface="Verdana"/>
                <a:cs typeface="Verdana"/>
                <a:sym typeface="Verdana"/>
              </a:rPr>
            </a:br>
            <a:r>
              <a:rPr lang="en-US" sz="2000" b="0" i="0" u="none" strike="noStrike" cap="none">
                <a:solidFill>
                  <a:schemeClr val="accent2"/>
                </a:solidFill>
                <a:latin typeface="Verdana"/>
                <a:ea typeface="Verdana"/>
                <a:cs typeface="Verdana"/>
                <a:sym typeface="Verdana"/>
              </a:rPr>
              <a:t>Let’s take a look at some of them and learn about key features.</a:t>
            </a:r>
            <a:endParaRPr/>
          </a:p>
        </p:txBody>
      </p:sp>
      <p:pic>
        <p:nvPicPr>
          <p:cNvPr id="245" name="Google Shape;245;p12"/>
          <p:cNvPicPr preferRelativeResize="0"/>
          <p:nvPr/>
        </p:nvPicPr>
        <p:blipFill rotWithShape="1">
          <a:blip r:embed="rId3">
            <a:alphaModFix/>
          </a:blip>
          <a:srcRect/>
          <a:stretch/>
        </p:blipFill>
        <p:spPr>
          <a:xfrm>
            <a:off x="970350" y="2318497"/>
            <a:ext cx="4530338" cy="3669864"/>
          </a:xfrm>
          <a:prstGeom prst="rect">
            <a:avLst/>
          </a:prstGeom>
          <a:noFill/>
          <a:ln>
            <a:noFill/>
          </a:ln>
        </p:spPr>
      </p:pic>
      <p:sp>
        <p:nvSpPr>
          <p:cNvPr id="246" name="Google Shape;246;p12"/>
          <p:cNvSpPr txBox="1"/>
          <p:nvPr/>
        </p:nvSpPr>
        <p:spPr>
          <a:xfrm>
            <a:off x="6197681" y="2373607"/>
            <a:ext cx="5260541" cy="14618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accent1"/>
                </a:solidFill>
                <a:latin typeface="Verdana"/>
                <a:ea typeface="Verdana"/>
                <a:cs typeface="Verdana"/>
                <a:sym typeface="Verdana"/>
              </a:rPr>
              <a:t>Checking accounts </a:t>
            </a:r>
            <a:r>
              <a:rPr lang="en-US" sz="1800" b="0" i="0" u="none" strike="noStrike" cap="none">
                <a:solidFill>
                  <a:schemeClr val="accent2"/>
                </a:solidFill>
                <a:latin typeface="Verdana"/>
                <a:ea typeface="Verdana"/>
                <a:cs typeface="Verdana"/>
                <a:sym typeface="Verdana"/>
              </a:rPr>
              <a:t>allow you to deposit and withdraw money for daily transactions.</a:t>
            </a:r>
            <a:endParaRPr sz="1400" b="0" i="0" u="none" strike="noStrike" cap="none">
              <a:solidFill>
                <a:srgbClr val="000000"/>
              </a:solidFill>
              <a:latin typeface="Verdana"/>
              <a:ea typeface="Verdana"/>
              <a:cs typeface="Verdana"/>
              <a:sym typeface="Verdana"/>
            </a:endParaRPr>
          </a:p>
          <a:p>
            <a:pPr marL="152400" marR="0" lvl="0" indent="-152400" algn="l" rtl="0">
              <a:lnSpc>
                <a:spcPct val="100000"/>
              </a:lnSpc>
              <a:spcBef>
                <a:spcPts val="6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Research overdraft fees, monthly fees, minimum balance requirements, interest rates, and opening amounts.</a:t>
            </a:r>
            <a:endParaRPr sz="1400" b="0" i="0" u="none" strike="noStrike" cap="none">
              <a:solidFill>
                <a:srgbClr val="000000"/>
              </a:solidFill>
              <a:latin typeface="Verdana"/>
              <a:ea typeface="Verdana"/>
              <a:cs typeface="Verdana"/>
              <a:sym typeface="Verdana"/>
            </a:endParaRPr>
          </a:p>
        </p:txBody>
      </p:sp>
      <p:cxnSp>
        <p:nvCxnSpPr>
          <p:cNvPr id="247" name="Google Shape;247;p12"/>
          <p:cNvCxnSpPr/>
          <p:nvPr/>
        </p:nvCxnSpPr>
        <p:spPr>
          <a:xfrm>
            <a:off x="6107571" y="2308625"/>
            <a:ext cx="0" cy="1591863"/>
          </a:xfrm>
          <a:prstGeom prst="straightConnector1">
            <a:avLst/>
          </a:prstGeom>
          <a:noFill/>
          <a:ln w="19050" cap="flat" cmpd="sng">
            <a:solidFill>
              <a:schemeClr val="accent1"/>
            </a:solidFill>
            <a:prstDash val="solid"/>
            <a:round/>
            <a:headEnd type="none" w="sm" len="sm"/>
            <a:tailEnd type="none" w="sm" len="sm"/>
          </a:ln>
        </p:spPr>
      </p:cxnSp>
      <p:sp>
        <p:nvSpPr>
          <p:cNvPr id="248" name="Google Shape;248;p12"/>
          <p:cNvSpPr txBox="1"/>
          <p:nvPr/>
        </p:nvSpPr>
        <p:spPr>
          <a:xfrm>
            <a:off x="6238886" y="4289814"/>
            <a:ext cx="5314155" cy="17388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accent1"/>
                </a:solidFill>
                <a:latin typeface="Verdana"/>
                <a:ea typeface="Verdana"/>
                <a:cs typeface="Verdana"/>
                <a:sym typeface="Verdana"/>
              </a:rPr>
              <a:t>Savings accounts </a:t>
            </a:r>
            <a:r>
              <a:rPr lang="en-US" sz="1800" b="0" i="0" u="none" strike="noStrike" cap="none">
                <a:solidFill>
                  <a:schemeClr val="accent2"/>
                </a:solidFill>
                <a:latin typeface="Verdana"/>
                <a:ea typeface="Verdana"/>
                <a:cs typeface="Verdana"/>
                <a:sym typeface="Verdana"/>
              </a:rPr>
              <a:t>allow you to deposit and withdraw money while earning interest on your account balance.</a:t>
            </a:r>
            <a:endParaRPr lang="en-US" sz="1400" b="0" i="0" u="none" strike="noStrike" cap="none">
              <a:solidFill>
                <a:srgbClr val="000000"/>
              </a:solidFill>
              <a:latin typeface="Verdana"/>
              <a:ea typeface="Verdana"/>
              <a:cs typeface="Verdana"/>
              <a:sym typeface="Verdana"/>
            </a:endParaRPr>
          </a:p>
          <a:p>
            <a:pPr marL="152400" marR="0" lvl="0" indent="-152400" algn="l" rtl="0">
              <a:lnSpc>
                <a:spcPct val="100000"/>
              </a:lnSpc>
              <a:spcBef>
                <a:spcPts val="6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Research monthly fees, minimum balance requirements, interest rates, </a:t>
            </a:r>
            <a:r>
              <a:rPr lang="en-US" sz="1600" b="0" i="0" u="none" strike="noStrike" cap="none">
                <a:solidFill>
                  <a:schemeClr val="accent2"/>
                </a:solidFill>
                <a:latin typeface="Verdana"/>
                <a:ea typeface="Verdana"/>
                <a:cs typeface="Verdana"/>
                <a:sym typeface="Verdana"/>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transaction limitations,</a:t>
            </a:r>
            <a:r>
              <a:rPr lang="en-US" sz="1600" b="0" i="0" u="none" strike="noStrike" cap="none">
                <a:solidFill>
                  <a:schemeClr val="accent2"/>
                </a:solidFill>
                <a:latin typeface="Verdana"/>
                <a:ea typeface="Verdana"/>
                <a:cs typeface="Verdana"/>
                <a:sym typeface="Verdana"/>
              </a:rPr>
              <a:t> and opening amounts. </a:t>
            </a:r>
          </a:p>
        </p:txBody>
      </p:sp>
      <p:cxnSp>
        <p:nvCxnSpPr>
          <p:cNvPr id="249" name="Google Shape;249;p12"/>
          <p:cNvCxnSpPr/>
          <p:nvPr/>
        </p:nvCxnSpPr>
        <p:spPr>
          <a:xfrm>
            <a:off x="6109301" y="4212870"/>
            <a:ext cx="0" cy="1892785"/>
          </a:xfrm>
          <a:prstGeom prst="straightConnector1">
            <a:avLst/>
          </a:prstGeom>
          <a:noFill/>
          <a:ln w="19050" cap="flat" cmpd="sng">
            <a:solidFill>
              <a:schemeClr val="accent1"/>
            </a:solidFill>
            <a:prstDash val="solid"/>
            <a:round/>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p13"/>
          <p:cNvPicPr preferRelativeResize="0"/>
          <p:nvPr/>
        </p:nvPicPr>
        <p:blipFill rotWithShape="1">
          <a:blip r:embed="rId3">
            <a:alphaModFix/>
          </a:blip>
          <a:srcRect t="-3965" b="-3965"/>
          <a:stretch/>
        </p:blipFill>
        <p:spPr>
          <a:xfrm>
            <a:off x="554736" y="1746650"/>
            <a:ext cx="4530338" cy="3669864"/>
          </a:xfrm>
          <a:prstGeom prst="rect">
            <a:avLst/>
          </a:prstGeom>
          <a:noFill/>
          <a:ln>
            <a:noFill/>
          </a:ln>
        </p:spPr>
      </p:pic>
      <p:sp>
        <p:nvSpPr>
          <p:cNvPr id="255" name="Google Shape;255;p13"/>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256" name="Google Shape;256;p13"/>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Specialized Accounts</a:t>
            </a:r>
            <a:endParaRPr/>
          </a:p>
        </p:txBody>
      </p:sp>
      <p:sp>
        <p:nvSpPr>
          <p:cNvPr id="257" name="Google Shape;257;p13"/>
          <p:cNvSpPr txBox="1"/>
          <p:nvPr/>
        </p:nvSpPr>
        <p:spPr>
          <a:xfrm>
            <a:off x="6197681" y="1372393"/>
            <a:ext cx="5355367" cy="17696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accent1"/>
                </a:solidFill>
                <a:latin typeface="Verdana"/>
                <a:ea typeface="Verdana"/>
                <a:cs typeface="Verdana"/>
                <a:sym typeface="Verdana"/>
              </a:rPr>
              <a:t>Money market accounts (MMAs)</a:t>
            </a:r>
            <a:br>
              <a:rPr lang="en-US" sz="1800" b="1" i="0" u="none" strike="noStrike" cap="none">
                <a:solidFill>
                  <a:schemeClr val="accent1"/>
                </a:solidFill>
                <a:latin typeface="Verdana"/>
                <a:ea typeface="Verdana"/>
                <a:cs typeface="Verdana"/>
                <a:sym typeface="Verdana"/>
              </a:rPr>
            </a:br>
            <a:r>
              <a:rPr lang="en-US" sz="1800" b="0" i="0" u="none" strike="noStrike" cap="none">
                <a:solidFill>
                  <a:schemeClr val="accent2"/>
                </a:solidFill>
                <a:latin typeface="Verdana"/>
                <a:ea typeface="Verdana"/>
                <a:cs typeface="Verdana"/>
                <a:sym typeface="Verdana"/>
              </a:rPr>
              <a:t>are types of savings accounts that typically offer a higher interest rate than a standard savings or checking account.</a:t>
            </a:r>
            <a:endParaRPr sz="1400" b="0" i="0" u="none" strike="noStrike" cap="none">
              <a:solidFill>
                <a:srgbClr val="000000"/>
              </a:solidFill>
              <a:latin typeface="Verdana"/>
              <a:ea typeface="Verdana"/>
              <a:cs typeface="Verdana"/>
              <a:sym typeface="Verdana"/>
            </a:endParaRPr>
          </a:p>
          <a:p>
            <a:pPr marL="152400" marR="0" lvl="0" indent="-152400" algn="l" rtl="0">
              <a:lnSpc>
                <a:spcPct val="100000"/>
              </a:lnSpc>
              <a:spcBef>
                <a:spcPts val="6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Research interest rates and minimum </a:t>
            </a:r>
            <a:br>
              <a:rPr lang="en-US" sz="1600" b="0" i="0" u="none" strike="noStrike" cap="none">
                <a:solidFill>
                  <a:schemeClr val="accent2"/>
                </a:solidFill>
                <a:latin typeface="Verdana"/>
                <a:ea typeface="Verdana"/>
                <a:cs typeface="Verdana"/>
                <a:sym typeface="Verdana"/>
              </a:rPr>
            </a:br>
            <a:r>
              <a:rPr lang="en-US" sz="1600" b="0" i="0" u="none" strike="noStrike" cap="none">
                <a:solidFill>
                  <a:schemeClr val="accent2"/>
                </a:solidFill>
                <a:latin typeface="Verdana"/>
                <a:ea typeface="Verdana"/>
                <a:cs typeface="Verdana"/>
                <a:sym typeface="Verdana"/>
              </a:rPr>
              <a:t>balance requirements. </a:t>
            </a:r>
            <a:endParaRPr/>
          </a:p>
        </p:txBody>
      </p:sp>
      <p:sp>
        <p:nvSpPr>
          <p:cNvPr id="258" name="Google Shape;258;p13"/>
          <p:cNvSpPr txBox="1"/>
          <p:nvPr/>
        </p:nvSpPr>
        <p:spPr>
          <a:xfrm>
            <a:off x="6238886" y="3541987"/>
            <a:ext cx="5314155" cy="232367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accent1"/>
                </a:solidFill>
                <a:latin typeface="Verdana"/>
                <a:ea typeface="Verdana"/>
                <a:cs typeface="Verdana"/>
                <a:sym typeface="Verdana"/>
              </a:rPr>
              <a:t>Certificates of deposit (CDs) </a:t>
            </a:r>
            <a:br>
              <a:rPr lang="en-US" sz="1800" b="1" i="0" u="none" strike="noStrike" cap="none">
                <a:solidFill>
                  <a:schemeClr val="accent1"/>
                </a:solidFill>
                <a:latin typeface="Verdana"/>
                <a:ea typeface="Verdana"/>
                <a:cs typeface="Verdana"/>
                <a:sym typeface="Verdana"/>
              </a:rPr>
            </a:br>
            <a:r>
              <a:rPr lang="en-US" sz="1800" b="0" i="0" u="none" strike="noStrike" cap="none">
                <a:solidFill>
                  <a:schemeClr val="accent2"/>
                </a:solidFill>
                <a:latin typeface="Verdana"/>
                <a:ea typeface="Verdana"/>
                <a:cs typeface="Verdana"/>
                <a:sym typeface="Verdana"/>
              </a:rPr>
              <a:t>are types of savings accounts that generally pay a higher interest rate than standard savings accounts because the financial institution holds your deposit for a fixed period of time.</a:t>
            </a:r>
            <a:endParaRPr/>
          </a:p>
          <a:p>
            <a:pPr marL="152400" marR="0" lvl="0" indent="-152400" algn="l" rtl="0">
              <a:lnSpc>
                <a:spcPct val="100000"/>
              </a:lnSpc>
              <a:spcBef>
                <a:spcPts val="6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Research fixed deposit periods, interest rates, and minimum balance requirements.</a:t>
            </a:r>
            <a:endParaRPr/>
          </a:p>
        </p:txBody>
      </p:sp>
      <p:cxnSp>
        <p:nvCxnSpPr>
          <p:cNvPr id="259" name="Google Shape;259;p13"/>
          <p:cNvCxnSpPr/>
          <p:nvPr/>
        </p:nvCxnSpPr>
        <p:spPr>
          <a:xfrm>
            <a:off x="6107571" y="1295449"/>
            <a:ext cx="0" cy="1923563"/>
          </a:xfrm>
          <a:prstGeom prst="straightConnector1">
            <a:avLst/>
          </a:prstGeom>
          <a:noFill/>
          <a:ln w="19050" cap="flat" cmpd="sng">
            <a:solidFill>
              <a:schemeClr val="accent1"/>
            </a:solidFill>
            <a:prstDash val="solid"/>
            <a:round/>
            <a:headEnd type="none" w="sm" len="sm"/>
            <a:tailEnd type="none" w="sm" len="sm"/>
          </a:ln>
        </p:spPr>
      </p:cxnSp>
      <p:cxnSp>
        <p:nvCxnSpPr>
          <p:cNvPr id="260" name="Google Shape;260;p13"/>
          <p:cNvCxnSpPr/>
          <p:nvPr/>
        </p:nvCxnSpPr>
        <p:spPr>
          <a:xfrm>
            <a:off x="6109301" y="3440233"/>
            <a:ext cx="0" cy="2527180"/>
          </a:xfrm>
          <a:prstGeom prst="straightConnector1">
            <a:avLst/>
          </a:prstGeom>
          <a:noFill/>
          <a:ln w="19050" cap="flat" cmpd="sng">
            <a:solidFill>
              <a:schemeClr val="accent1"/>
            </a:solidFill>
            <a:prstDash val="solid"/>
            <a:round/>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14"/>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266" name="Google Shape;266;p14"/>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Specialized Accounts, Continued</a:t>
            </a:r>
            <a:endParaRPr/>
          </a:p>
        </p:txBody>
      </p:sp>
      <p:sp>
        <p:nvSpPr>
          <p:cNvPr id="267" name="Google Shape;267;p14"/>
          <p:cNvSpPr txBox="1"/>
          <p:nvPr/>
        </p:nvSpPr>
        <p:spPr>
          <a:xfrm>
            <a:off x="352024" y="1410473"/>
            <a:ext cx="6672664" cy="80029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0" i="0" u="none" strike="noStrike" cap="none">
                <a:solidFill>
                  <a:schemeClr val="accent2"/>
                </a:solidFill>
                <a:latin typeface="Verdana"/>
                <a:ea typeface="Verdana"/>
                <a:cs typeface="Verdana"/>
                <a:sym typeface="Verdana"/>
              </a:rPr>
              <a:t>There are accounts for minors, which can range from checking to long-term savings accounts. </a:t>
            </a:r>
            <a:endParaRPr/>
          </a:p>
        </p:txBody>
      </p:sp>
      <p:pic>
        <p:nvPicPr>
          <p:cNvPr id="268" name="Google Shape;268;p14"/>
          <p:cNvPicPr preferRelativeResize="0"/>
          <p:nvPr/>
        </p:nvPicPr>
        <p:blipFill rotWithShape="1">
          <a:blip r:embed="rId3">
            <a:alphaModFix/>
          </a:blip>
          <a:srcRect/>
          <a:stretch/>
        </p:blipFill>
        <p:spPr>
          <a:xfrm>
            <a:off x="7487074" y="926685"/>
            <a:ext cx="4543000" cy="2568157"/>
          </a:xfrm>
          <a:prstGeom prst="rect">
            <a:avLst/>
          </a:prstGeom>
          <a:noFill/>
          <a:ln>
            <a:noFill/>
          </a:ln>
        </p:spPr>
      </p:pic>
      <p:sp>
        <p:nvSpPr>
          <p:cNvPr id="269" name="Google Shape;269;p14"/>
          <p:cNvSpPr txBox="1"/>
          <p:nvPr/>
        </p:nvSpPr>
        <p:spPr>
          <a:xfrm>
            <a:off x="457206" y="4307623"/>
            <a:ext cx="7229470" cy="1738938"/>
          </a:xfrm>
          <a:prstGeom prst="rect">
            <a:avLst/>
          </a:prstGeom>
          <a:noFill/>
          <a:ln>
            <a:noFill/>
          </a:ln>
        </p:spPr>
        <p:txBody>
          <a:bodyPr spcFirstLastPara="1" wrap="square" lIns="0" tIns="0" rIns="0" bIns="0" anchor="t" anchorCtr="0">
            <a:spAutoFit/>
          </a:bodyPr>
          <a:lstStyle/>
          <a:p>
            <a:pPr marL="0" marR="0" lvl="1" indent="0" algn="l" rtl="0">
              <a:lnSpc>
                <a:spcPct val="100000"/>
              </a:lnSpc>
              <a:spcBef>
                <a:spcPts val="0"/>
              </a:spcBef>
              <a:spcAft>
                <a:spcPts val="0"/>
              </a:spcAft>
              <a:buClr>
                <a:schemeClr val="accent1"/>
              </a:buClr>
              <a:buSzPts val="1800"/>
              <a:buFont typeface="Gill Sans"/>
              <a:buNone/>
            </a:pPr>
            <a:r>
              <a:rPr lang="en-US" sz="2000" b="1" i="0" u="none" strike="noStrike" cap="none">
                <a:solidFill>
                  <a:schemeClr val="accent1"/>
                </a:solidFill>
                <a:latin typeface="Verdana"/>
                <a:ea typeface="Verdana"/>
                <a:cs typeface="Verdana"/>
                <a:sym typeface="Verdana"/>
              </a:rPr>
              <a:t>Custodial</a:t>
            </a:r>
            <a:r>
              <a:rPr lang="en-US" sz="1800" b="1" i="0" u="none" strike="noStrike" cap="none">
                <a:solidFill>
                  <a:schemeClr val="accent2"/>
                </a:solidFill>
                <a:latin typeface="Verdana"/>
                <a:ea typeface="Verdana"/>
                <a:cs typeface="Verdana"/>
                <a:sym typeface="Verdana"/>
              </a:rPr>
              <a:t> </a:t>
            </a:r>
            <a:endParaRPr/>
          </a:p>
          <a:p>
            <a:pPr marL="171450" marR="0" lvl="0" indent="-171450" algn="l" rtl="0">
              <a:lnSpc>
                <a:spcPct val="100000"/>
              </a:lnSpc>
              <a:spcBef>
                <a:spcPts val="18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Parents or guardians may open an account in the minor’s name.</a:t>
            </a:r>
            <a:endParaRPr/>
          </a:p>
          <a:p>
            <a:pPr marL="171450" marR="0" lvl="0" indent="-171450" algn="l" rtl="0">
              <a:lnSpc>
                <a:spcPct val="100000"/>
              </a:lnSpc>
              <a:spcBef>
                <a:spcPts val="18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Only the parent or guardian may withdraw money from the account.</a:t>
            </a:r>
            <a:endParaRPr/>
          </a:p>
          <a:p>
            <a:pPr marL="171450" marR="0" lvl="0" indent="-171450" algn="l" rtl="0">
              <a:lnSpc>
                <a:spcPct val="100000"/>
              </a:lnSpc>
              <a:spcBef>
                <a:spcPts val="18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All transactions must be made for the minor’s benefit.</a:t>
            </a:r>
            <a:endParaRPr/>
          </a:p>
        </p:txBody>
      </p:sp>
      <p:sp>
        <p:nvSpPr>
          <p:cNvPr id="270" name="Google Shape;270;p14"/>
          <p:cNvSpPr txBox="1"/>
          <p:nvPr/>
        </p:nvSpPr>
        <p:spPr>
          <a:xfrm>
            <a:off x="457206" y="2315751"/>
            <a:ext cx="10377482" cy="1738938"/>
          </a:xfrm>
          <a:prstGeom prst="rect">
            <a:avLst/>
          </a:prstGeom>
          <a:noFill/>
          <a:ln>
            <a:noFill/>
          </a:ln>
        </p:spPr>
        <p:txBody>
          <a:bodyPr spcFirstLastPara="1" wrap="square" lIns="0" tIns="0" rIns="0" bIns="0" anchor="t" anchorCtr="0">
            <a:spAutoFit/>
          </a:bodyPr>
          <a:lstStyle/>
          <a:p>
            <a:pPr marL="0" marR="0" lvl="1" indent="0" algn="l" rtl="0">
              <a:lnSpc>
                <a:spcPct val="100000"/>
              </a:lnSpc>
              <a:spcBef>
                <a:spcPts val="0"/>
              </a:spcBef>
              <a:spcAft>
                <a:spcPts val="0"/>
              </a:spcAft>
              <a:buClr>
                <a:schemeClr val="accent1"/>
              </a:buClr>
              <a:buSzPts val="1800"/>
              <a:buFont typeface="Gill Sans"/>
              <a:buNone/>
            </a:pPr>
            <a:r>
              <a:rPr lang="en-US" sz="2000" b="1" i="0" u="none" strike="noStrike" cap="none">
                <a:solidFill>
                  <a:schemeClr val="accent1"/>
                </a:solidFill>
                <a:latin typeface="Verdana"/>
                <a:ea typeface="Verdana"/>
                <a:cs typeface="Verdana"/>
                <a:sym typeface="Verdana"/>
              </a:rPr>
              <a:t>Joint ownership</a:t>
            </a:r>
            <a:r>
              <a:rPr lang="en-US" sz="1800" b="1" i="0" u="none" strike="noStrike" cap="none">
                <a:solidFill>
                  <a:schemeClr val="accent2"/>
                </a:solidFill>
                <a:latin typeface="Verdana"/>
                <a:ea typeface="Verdana"/>
                <a:cs typeface="Verdana"/>
                <a:sym typeface="Verdana"/>
              </a:rPr>
              <a:t> </a:t>
            </a:r>
            <a:endParaRPr/>
          </a:p>
          <a:p>
            <a:pPr marL="171450" marR="0" lvl="0" indent="-171450" algn="l" rtl="0">
              <a:lnSpc>
                <a:spcPct val="100000"/>
              </a:lnSpc>
              <a:spcBef>
                <a:spcPts val="18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Account owned by the minor and their parent or guardian.</a:t>
            </a:r>
            <a:endParaRPr/>
          </a:p>
          <a:p>
            <a:pPr marL="171450" marR="0" lvl="0" indent="-171450" algn="l" rtl="0">
              <a:lnSpc>
                <a:spcPct val="100000"/>
              </a:lnSpc>
              <a:spcBef>
                <a:spcPts val="18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Both the minor and parent or guardian can make deposits and withdrawals.</a:t>
            </a:r>
            <a:endParaRPr/>
          </a:p>
          <a:p>
            <a:pPr marL="171450" marR="0" lvl="0" indent="-171450" algn="l" rtl="0">
              <a:lnSpc>
                <a:spcPct val="100000"/>
              </a:lnSpc>
              <a:spcBef>
                <a:spcPts val="180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Sometimes the minor must receive authorization from parents or guardian to make withdrawals.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15"/>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276" name="Google Shape;276;p15"/>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Selecting an Account</a:t>
            </a:r>
            <a:endParaRPr/>
          </a:p>
        </p:txBody>
      </p:sp>
      <p:pic>
        <p:nvPicPr>
          <p:cNvPr id="277" name="Google Shape;277;p15"/>
          <p:cNvPicPr preferRelativeResize="0"/>
          <p:nvPr/>
        </p:nvPicPr>
        <p:blipFill rotWithShape="1">
          <a:blip r:embed="rId3">
            <a:alphaModFix/>
          </a:blip>
          <a:srcRect l="5980" r="6297"/>
          <a:stretch/>
        </p:blipFill>
        <p:spPr>
          <a:xfrm rot="1634219">
            <a:off x="7056421" y="639714"/>
            <a:ext cx="4706983" cy="2237542"/>
          </a:xfrm>
          <a:prstGeom prst="rect">
            <a:avLst/>
          </a:prstGeom>
          <a:noFill/>
          <a:ln>
            <a:noFill/>
          </a:ln>
        </p:spPr>
      </p:pic>
      <p:sp>
        <p:nvSpPr>
          <p:cNvPr id="278" name="Google Shape;278;p15"/>
          <p:cNvSpPr txBox="1"/>
          <p:nvPr/>
        </p:nvSpPr>
        <p:spPr>
          <a:xfrm>
            <a:off x="352024" y="1410473"/>
            <a:ext cx="6672664" cy="47420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0" i="0" u="none" strike="noStrike" cap="none">
                <a:solidFill>
                  <a:schemeClr val="accent2"/>
                </a:solidFill>
                <a:latin typeface="Verdana"/>
                <a:ea typeface="Verdana"/>
                <a:cs typeface="Verdana"/>
                <a:sym typeface="Verdana"/>
              </a:rPr>
              <a:t>Consider the following questions:</a:t>
            </a:r>
            <a:endParaRPr/>
          </a:p>
        </p:txBody>
      </p:sp>
      <p:sp>
        <p:nvSpPr>
          <p:cNvPr id="279" name="Google Shape;279;p15"/>
          <p:cNvSpPr/>
          <p:nvPr/>
        </p:nvSpPr>
        <p:spPr>
          <a:xfrm>
            <a:off x="1702339" y="2253209"/>
            <a:ext cx="6044661" cy="36933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0" i="0" u="none" strike="noStrike" cap="none">
                <a:solidFill>
                  <a:schemeClr val="accent2"/>
                </a:solidFill>
                <a:latin typeface="Verdana"/>
                <a:ea typeface="Verdana"/>
                <a:cs typeface="Verdana"/>
                <a:sym typeface="Verdana"/>
              </a:rPr>
              <a:t>Who is the account for? </a:t>
            </a:r>
            <a:endParaRPr sz="1400" b="0" i="0" u="none" strike="noStrike" cap="none">
              <a:solidFill>
                <a:srgbClr val="000000"/>
              </a:solidFill>
              <a:latin typeface="Verdana"/>
              <a:ea typeface="Verdana"/>
              <a:cs typeface="Verdana"/>
              <a:sym typeface="Verdana"/>
            </a:endParaRPr>
          </a:p>
        </p:txBody>
      </p:sp>
      <p:sp>
        <p:nvSpPr>
          <p:cNvPr id="280" name="Google Shape;280;p15"/>
          <p:cNvSpPr/>
          <p:nvPr/>
        </p:nvSpPr>
        <p:spPr>
          <a:xfrm>
            <a:off x="1702338" y="3174231"/>
            <a:ext cx="6445982" cy="646331"/>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0" i="0" u="none" strike="noStrike" cap="none">
                <a:solidFill>
                  <a:schemeClr val="accent2"/>
                </a:solidFill>
                <a:latin typeface="Verdana"/>
                <a:ea typeface="Verdana"/>
                <a:cs typeface="Verdana"/>
                <a:sym typeface="Verdana"/>
              </a:rPr>
              <a:t>What will you use it for—everyday transactions or long-term savings? </a:t>
            </a:r>
            <a:endParaRPr sz="1400" b="0" i="0" u="none" strike="noStrike" cap="none">
              <a:solidFill>
                <a:srgbClr val="000000"/>
              </a:solidFill>
              <a:latin typeface="Verdana"/>
              <a:ea typeface="Verdana"/>
              <a:cs typeface="Verdana"/>
              <a:sym typeface="Verdana"/>
            </a:endParaRPr>
          </a:p>
        </p:txBody>
      </p:sp>
      <p:sp>
        <p:nvSpPr>
          <p:cNvPr id="281" name="Google Shape;281;p15"/>
          <p:cNvSpPr/>
          <p:nvPr/>
        </p:nvSpPr>
        <p:spPr>
          <a:xfrm>
            <a:off x="1702339" y="4233752"/>
            <a:ext cx="9816561" cy="646331"/>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0" i="0" u="none" strike="noStrike" cap="none">
                <a:solidFill>
                  <a:schemeClr val="accent2"/>
                </a:solidFill>
                <a:latin typeface="Verdana"/>
                <a:ea typeface="Verdana"/>
                <a:cs typeface="Verdana"/>
                <a:sym typeface="Verdana"/>
              </a:rPr>
              <a:t>If it’s a savings account, do you want to be able to access it any time, </a:t>
            </a:r>
            <a:br>
              <a:rPr lang="en-US" sz="1800" b="0" i="0" u="none" strike="noStrike" cap="none">
                <a:solidFill>
                  <a:schemeClr val="accent2"/>
                </a:solidFill>
                <a:latin typeface="Verdana"/>
                <a:ea typeface="Verdana"/>
                <a:cs typeface="Verdana"/>
                <a:sym typeface="Verdana"/>
              </a:rPr>
            </a:br>
            <a:r>
              <a:rPr lang="en-US" sz="1800" b="0" i="0" u="none" strike="noStrike" cap="none">
                <a:solidFill>
                  <a:schemeClr val="accent2"/>
                </a:solidFill>
                <a:latin typeface="Verdana"/>
                <a:ea typeface="Verdana"/>
                <a:cs typeface="Verdana"/>
                <a:sym typeface="Verdana"/>
              </a:rPr>
              <a:t>or would you prefer it to grow untouched for a fixed period of time? </a:t>
            </a:r>
            <a:endParaRPr sz="1400" b="0" i="0" u="none" strike="noStrike" cap="none">
              <a:solidFill>
                <a:srgbClr val="000000"/>
              </a:solidFill>
              <a:latin typeface="Verdana"/>
              <a:ea typeface="Verdana"/>
              <a:cs typeface="Verdana"/>
              <a:sym typeface="Verdana"/>
            </a:endParaRPr>
          </a:p>
        </p:txBody>
      </p:sp>
      <p:sp>
        <p:nvSpPr>
          <p:cNvPr id="282" name="Google Shape;282;p15"/>
          <p:cNvSpPr/>
          <p:nvPr/>
        </p:nvSpPr>
        <p:spPr>
          <a:xfrm>
            <a:off x="1702339" y="5154773"/>
            <a:ext cx="9732741" cy="923331"/>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0" i="0" u="none" strike="noStrike" cap="none">
                <a:solidFill>
                  <a:schemeClr val="accent2"/>
                </a:solidFill>
                <a:latin typeface="Verdana"/>
                <a:ea typeface="Verdana"/>
                <a:cs typeface="Verdana"/>
                <a:sym typeface="Verdana"/>
              </a:rPr>
              <a:t>If it’s a savings account, do you have enough money for a basic account, or a money market account (MMA), a certificate of deposit (CD), or a share certificate?</a:t>
            </a:r>
            <a:endParaRPr sz="1400" b="0" i="0" u="none" strike="noStrike" cap="none">
              <a:solidFill>
                <a:srgbClr val="000000"/>
              </a:solidFill>
              <a:latin typeface="Verdana"/>
              <a:ea typeface="Verdana"/>
              <a:cs typeface="Verdana"/>
              <a:sym typeface="Verdana"/>
            </a:endParaRPr>
          </a:p>
        </p:txBody>
      </p:sp>
      <p:sp>
        <p:nvSpPr>
          <p:cNvPr id="283" name="Google Shape;283;p15"/>
          <p:cNvSpPr/>
          <p:nvPr/>
        </p:nvSpPr>
        <p:spPr>
          <a:xfrm>
            <a:off x="749653" y="2031396"/>
            <a:ext cx="812959" cy="812959"/>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accent1"/>
                </a:solidFill>
                <a:latin typeface="Verdana"/>
                <a:ea typeface="Verdana"/>
                <a:cs typeface="Verdana"/>
                <a:sym typeface="Verdana"/>
              </a:rPr>
              <a:t>?</a:t>
            </a:r>
            <a:endParaRPr sz="1400" b="1" i="0" u="none" strike="noStrike" cap="none">
              <a:solidFill>
                <a:srgbClr val="000000"/>
              </a:solidFill>
              <a:latin typeface="Verdana"/>
              <a:ea typeface="Verdana"/>
              <a:cs typeface="Verdana"/>
              <a:sym typeface="Verdana"/>
            </a:endParaRPr>
          </a:p>
        </p:txBody>
      </p:sp>
      <p:sp>
        <p:nvSpPr>
          <p:cNvPr id="284" name="Google Shape;284;p15"/>
          <p:cNvSpPr/>
          <p:nvPr/>
        </p:nvSpPr>
        <p:spPr>
          <a:xfrm>
            <a:off x="749653" y="3090917"/>
            <a:ext cx="812959" cy="812959"/>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accent1"/>
                </a:solidFill>
                <a:latin typeface="Verdana"/>
                <a:ea typeface="Verdana"/>
                <a:cs typeface="Verdana"/>
                <a:sym typeface="Verdana"/>
              </a:rPr>
              <a:t>?</a:t>
            </a:r>
            <a:endParaRPr sz="1400" b="1" i="0" u="none" strike="noStrike" cap="none">
              <a:solidFill>
                <a:srgbClr val="000000"/>
              </a:solidFill>
              <a:latin typeface="Verdana"/>
              <a:ea typeface="Verdana"/>
              <a:cs typeface="Verdana"/>
              <a:sym typeface="Verdana"/>
            </a:endParaRPr>
          </a:p>
        </p:txBody>
      </p:sp>
      <p:sp>
        <p:nvSpPr>
          <p:cNvPr id="285" name="Google Shape;285;p15"/>
          <p:cNvSpPr/>
          <p:nvPr/>
        </p:nvSpPr>
        <p:spPr>
          <a:xfrm>
            <a:off x="749653" y="4150438"/>
            <a:ext cx="812959" cy="812959"/>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accent1"/>
                </a:solidFill>
                <a:latin typeface="Verdana"/>
                <a:ea typeface="Verdana"/>
                <a:cs typeface="Verdana"/>
                <a:sym typeface="Verdana"/>
              </a:rPr>
              <a:t>?</a:t>
            </a:r>
            <a:endParaRPr sz="1400" b="1" i="0" u="none" strike="noStrike" cap="none">
              <a:solidFill>
                <a:srgbClr val="000000"/>
              </a:solidFill>
              <a:latin typeface="Verdana"/>
              <a:ea typeface="Verdana"/>
              <a:cs typeface="Verdana"/>
              <a:sym typeface="Verdana"/>
            </a:endParaRPr>
          </a:p>
        </p:txBody>
      </p:sp>
      <p:sp>
        <p:nvSpPr>
          <p:cNvPr id="286" name="Google Shape;286;p15"/>
          <p:cNvSpPr/>
          <p:nvPr/>
        </p:nvSpPr>
        <p:spPr>
          <a:xfrm>
            <a:off x="749653" y="5209959"/>
            <a:ext cx="812959" cy="812959"/>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accent1"/>
                </a:solidFill>
                <a:latin typeface="Verdana"/>
                <a:ea typeface="Verdana"/>
                <a:cs typeface="Verdana"/>
                <a:sym typeface="Verdana"/>
              </a:rPr>
              <a:t>?</a:t>
            </a:r>
            <a:endParaRPr sz="1400" b="1" i="0" u="none" strike="noStrike" cap="none">
              <a:solidFill>
                <a:srgbClr val="000000"/>
              </a:solidFill>
              <a:latin typeface="Verdana"/>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16"/>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292" name="Google Shape;292;p16"/>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Ali’s Decision: Part 1 Poll</a:t>
            </a:r>
            <a:endParaRPr/>
          </a:p>
        </p:txBody>
      </p:sp>
      <p:pic>
        <p:nvPicPr>
          <p:cNvPr id="293" name="Google Shape;293;p16"/>
          <p:cNvPicPr preferRelativeResize="0"/>
          <p:nvPr/>
        </p:nvPicPr>
        <p:blipFill rotWithShape="1">
          <a:blip r:embed="rId4">
            <a:alphaModFix/>
          </a:blip>
          <a:srcRect/>
          <a:stretch/>
        </p:blipFill>
        <p:spPr>
          <a:xfrm>
            <a:off x="9281796" y="543985"/>
            <a:ext cx="2449068" cy="3521932"/>
          </a:xfrm>
          <a:prstGeom prst="rect">
            <a:avLst/>
          </a:prstGeom>
          <a:noFill/>
          <a:ln>
            <a:noFill/>
          </a:ln>
        </p:spPr>
      </p:pic>
      <p:sp>
        <p:nvSpPr>
          <p:cNvPr id="294" name="Google Shape;294;p16"/>
          <p:cNvSpPr txBox="1"/>
          <p:nvPr/>
        </p:nvSpPr>
        <p:spPr>
          <a:xfrm>
            <a:off x="364066" y="2403667"/>
            <a:ext cx="8031481" cy="1477287"/>
          </a:xfrm>
          <a:prstGeom prst="rect">
            <a:avLst/>
          </a:prstGeom>
          <a:noFill/>
          <a:ln>
            <a:noFill/>
          </a:ln>
        </p:spPr>
        <p:txBody>
          <a:bodyPr spcFirstLastPara="1" wrap="square" lIns="91425" tIns="45700" rIns="91425" bIns="45700" anchor="t" anchorCtr="0">
            <a:spAutoFit/>
          </a:bodyPr>
          <a:lstStyle/>
          <a:p>
            <a:pPr marL="0" marR="0" lvl="1" indent="0" algn="just" rtl="0">
              <a:lnSpc>
                <a:spcPct val="100000"/>
              </a:lnSpc>
              <a:spcBef>
                <a:spcPts val="0"/>
              </a:spcBef>
              <a:spcAft>
                <a:spcPts val="0"/>
              </a:spcAft>
              <a:buNone/>
            </a:pPr>
            <a:r>
              <a:rPr lang="en-US" sz="2000" b="1" i="0" u="none" strike="noStrike" cap="none">
                <a:solidFill>
                  <a:schemeClr val="accent1"/>
                </a:solidFill>
                <a:latin typeface="Verdana"/>
                <a:ea typeface="Verdana"/>
                <a:cs typeface="Verdana"/>
                <a:sym typeface="Verdana"/>
              </a:rPr>
              <a:t>Part 1</a:t>
            </a:r>
            <a:endParaRPr sz="1600" b="0" i="0" u="none" strike="noStrike" cap="none">
              <a:solidFill>
                <a:srgbClr val="000000"/>
              </a:solidFill>
              <a:latin typeface="Verdana"/>
              <a:ea typeface="Verdana"/>
              <a:cs typeface="Verdana"/>
              <a:sym typeface="Verdana"/>
            </a:endParaRPr>
          </a:p>
          <a:p>
            <a:pPr marL="0" marR="0" lvl="0" indent="0" algn="l" rtl="0">
              <a:lnSpc>
                <a:spcPct val="100000"/>
              </a:lnSpc>
              <a:spcBef>
                <a:spcPts val="1200"/>
              </a:spcBef>
              <a:spcAft>
                <a:spcPts val="0"/>
              </a:spcAft>
              <a:buNone/>
            </a:pPr>
            <a:r>
              <a:rPr lang="en-US" sz="2000" b="1" i="0" u="none" strike="noStrike" cap="none">
                <a:solidFill>
                  <a:schemeClr val="accent2"/>
                </a:solidFill>
                <a:latin typeface="Verdana"/>
                <a:ea typeface="Verdana"/>
                <a:cs typeface="Verdana"/>
                <a:sym typeface="Verdana"/>
              </a:rPr>
              <a:t>Ali has been keeping the money at home, but recently he moved this tuition savings into a safety deposit box at a nearby financial institution.</a:t>
            </a:r>
            <a:endParaRPr sz="1400" b="1" i="0" u="none" strike="noStrike" cap="none">
              <a:solidFill>
                <a:schemeClr val="dk1"/>
              </a:solidFill>
              <a:latin typeface="Verdana"/>
              <a:ea typeface="Verdana"/>
              <a:cs typeface="Verdana"/>
              <a:sym typeface="Verdana"/>
            </a:endParaRPr>
          </a:p>
        </p:txBody>
      </p:sp>
      <p:sp>
        <p:nvSpPr>
          <p:cNvPr id="295" name="Google Shape;295;p16"/>
          <p:cNvSpPr txBox="1"/>
          <p:nvPr/>
        </p:nvSpPr>
        <p:spPr>
          <a:xfrm>
            <a:off x="368323" y="1410473"/>
            <a:ext cx="8439976" cy="94664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0" i="0" u="none" strike="noStrike" cap="none">
                <a:solidFill>
                  <a:schemeClr val="accent2"/>
                </a:solidFill>
                <a:latin typeface="Verdana"/>
                <a:ea typeface="Verdana"/>
                <a:cs typeface="Verdana"/>
                <a:sym typeface="Verdana"/>
              </a:rPr>
              <a:t>Ali has been saving for his daughter’s college fund. He has about $20,000 saved and has a goal to save $40,000 over time. </a:t>
            </a:r>
            <a:endParaRPr/>
          </a:p>
        </p:txBody>
      </p:sp>
      <p:sp>
        <p:nvSpPr>
          <p:cNvPr id="296" name="Google Shape;296;p16"/>
          <p:cNvSpPr txBox="1"/>
          <p:nvPr/>
        </p:nvSpPr>
        <p:spPr>
          <a:xfrm>
            <a:off x="364066" y="4498336"/>
            <a:ext cx="3928567" cy="107721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i="0" u="none" strike="noStrike" cap="none">
                <a:solidFill>
                  <a:schemeClr val="accent1"/>
                </a:solidFill>
                <a:latin typeface="Verdana"/>
                <a:ea typeface="Verdana"/>
                <a:cs typeface="Verdana"/>
                <a:sym typeface="Verdana"/>
              </a:rPr>
              <a:t>What other options would work for Ali so that his money is protected?</a:t>
            </a:r>
            <a:endParaRPr/>
          </a:p>
        </p:txBody>
      </p:sp>
      <p:sp>
        <p:nvSpPr>
          <p:cNvPr id="297" name="Google Shape;297;p16"/>
          <p:cNvSpPr txBox="1"/>
          <p:nvPr/>
        </p:nvSpPr>
        <p:spPr>
          <a:xfrm>
            <a:off x="4483865" y="4221790"/>
            <a:ext cx="7567284" cy="2103120"/>
          </a:xfrm>
          <a:prstGeom prst="rect">
            <a:avLst/>
          </a:prstGeom>
          <a:noFill/>
          <a:ln>
            <a:noFill/>
          </a:ln>
        </p:spPr>
        <p:txBody>
          <a:bodyPr spcFirstLastPara="1" wrap="square" lIns="91425" tIns="45700" rIns="91425" bIns="45700" anchor="ctr" anchorCtr="0">
            <a:noAutofit/>
          </a:bodyPr>
          <a:lstStyle/>
          <a:p>
            <a:pPr marL="293688" marR="0" lvl="0" indent="-293688" algn="l" rtl="0">
              <a:lnSpc>
                <a:spcPct val="100000"/>
              </a:lnSpc>
              <a:spcBef>
                <a:spcPts val="1200"/>
              </a:spcBef>
              <a:spcAft>
                <a:spcPts val="0"/>
              </a:spcAft>
              <a:buClr>
                <a:schemeClr val="accent1"/>
              </a:buClr>
              <a:buSzPts val="1600"/>
              <a:buFont typeface="Helvetica Neue"/>
              <a:buAutoNum type="alphaUcPeriod"/>
            </a:pPr>
            <a:endParaRPr lang="en-US" sz="1600" b="0" i="0" u="none" strike="noStrike" cap="none" dirty="0">
              <a:solidFill>
                <a:schemeClr val="dk1"/>
              </a:solidFill>
              <a:latin typeface="Verdana"/>
              <a:ea typeface="Verdana"/>
              <a:cs typeface="Verdana"/>
              <a:sym typeface="Verdana"/>
            </a:endParaRPr>
          </a:p>
          <a:p>
            <a:pPr marL="293688" marR="0" lvl="0" indent="-293688" algn="l" rtl="0">
              <a:lnSpc>
                <a:spcPct val="100000"/>
              </a:lnSpc>
              <a:spcBef>
                <a:spcPts val="1200"/>
              </a:spcBef>
              <a:spcAft>
                <a:spcPts val="0"/>
              </a:spcAft>
              <a:buClr>
                <a:schemeClr val="accent1"/>
              </a:buClr>
              <a:buSzPts val="1600"/>
              <a:buFont typeface="Helvetica Neue"/>
              <a:buAutoNum type="alphaUcPeriod"/>
            </a:pPr>
            <a:r>
              <a:rPr lang="en-US" sz="1600" b="0" i="0" u="none" strike="noStrike" cap="none" dirty="0">
                <a:solidFill>
                  <a:schemeClr val="dk1"/>
                </a:solidFill>
                <a:latin typeface="Verdana"/>
                <a:ea typeface="Verdana"/>
                <a:cs typeface="Verdana"/>
                <a:sym typeface="Verdana"/>
              </a:rPr>
              <a:t>Checking account</a:t>
            </a:r>
            <a:endParaRPr dirty="0"/>
          </a:p>
          <a:p>
            <a:pPr marL="293688" marR="0" lvl="0" indent="-293688" algn="l" rtl="0">
              <a:lnSpc>
                <a:spcPct val="100000"/>
              </a:lnSpc>
              <a:spcBef>
                <a:spcPts val="1200"/>
              </a:spcBef>
              <a:spcAft>
                <a:spcPts val="0"/>
              </a:spcAft>
              <a:buClr>
                <a:schemeClr val="accent1"/>
              </a:buClr>
              <a:buSzPts val="1600"/>
              <a:buFont typeface="Helvetica Neue"/>
              <a:buAutoNum type="alphaUcPeriod"/>
            </a:pPr>
            <a:r>
              <a:rPr lang="en-US" sz="1600" b="0" i="0" u="none" strike="noStrike" cap="none" dirty="0">
                <a:solidFill>
                  <a:schemeClr val="dk1"/>
                </a:solidFill>
                <a:latin typeface="Verdana"/>
                <a:ea typeface="Verdana"/>
                <a:cs typeface="Verdana"/>
                <a:sym typeface="Verdana"/>
              </a:rPr>
              <a:t>Savings account</a:t>
            </a:r>
            <a:endParaRPr dirty="0"/>
          </a:p>
          <a:p>
            <a:pPr marL="293688" marR="0" lvl="0" indent="-293688" algn="l" rtl="0">
              <a:lnSpc>
                <a:spcPct val="100000"/>
              </a:lnSpc>
              <a:spcBef>
                <a:spcPts val="1200"/>
              </a:spcBef>
              <a:spcAft>
                <a:spcPts val="0"/>
              </a:spcAft>
              <a:buClr>
                <a:schemeClr val="accent1"/>
              </a:buClr>
              <a:buSzPts val="1600"/>
              <a:buFont typeface="Helvetica Neue"/>
              <a:buAutoNum type="alphaUcPeriod"/>
            </a:pPr>
            <a:r>
              <a:rPr lang="en-US" sz="1600" b="0" i="0" u="none" strike="noStrike" cap="none" dirty="0">
                <a:solidFill>
                  <a:schemeClr val="dk1"/>
                </a:solidFill>
                <a:latin typeface="Verdana"/>
                <a:ea typeface="Verdana"/>
                <a:cs typeface="Verdana"/>
                <a:sym typeface="Verdana"/>
              </a:rPr>
              <a:t>Certificate of deposit (CD)</a:t>
            </a:r>
            <a:endParaRPr dirty="0"/>
          </a:p>
          <a:p>
            <a:pPr marL="293688" marR="0" lvl="0" indent="-293688" algn="l" rtl="0">
              <a:lnSpc>
                <a:spcPct val="100000"/>
              </a:lnSpc>
              <a:spcBef>
                <a:spcPts val="1200"/>
              </a:spcBef>
              <a:spcAft>
                <a:spcPts val="0"/>
              </a:spcAft>
              <a:buClr>
                <a:schemeClr val="accent1"/>
              </a:buClr>
              <a:buSzPts val="1600"/>
              <a:buFont typeface="Helvetica Neue"/>
              <a:buAutoNum type="alphaUcPeriod"/>
            </a:pPr>
            <a:r>
              <a:rPr lang="en-US" sz="1600" b="0" i="0" u="none" strike="noStrike" cap="none" dirty="0">
                <a:solidFill>
                  <a:schemeClr val="dk1"/>
                </a:solidFill>
                <a:latin typeface="Verdana"/>
                <a:ea typeface="Verdana"/>
                <a:cs typeface="Verdana"/>
                <a:sym typeface="Verdana"/>
              </a:rPr>
              <a:t>Money market account (MMA)</a:t>
            </a:r>
            <a:endParaRPr dirty="0"/>
          </a:p>
          <a:p>
            <a:pPr marL="293688" indent="-293688">
              <a:spcBef>
                <a:spcPts val="1200"/>
              </a:spcBef>
              <a:buClr>
                <a:schemeClr val="accent1"/>
              </a:buClr>
              <a:buSzPts val="1600"/>
              <a:buFont typeface="Helvetica Neue"/>
              <a:buAutoNum type="alphaUcPeriod"/>
            </a:pPr>
            <a:r>
              <a:rPr lang="en-US" sz="1600" dirty="0">
                <a:solidFill>
                  <a:schemeClr val="dk1"/>
                </a:solidFill>
                <a:latin typeface="Verdana"/>
                <a:ea typeface="Verdana"/>
                <a:cs typeface="Verdana"/>
                <a:sym typeface="Verdana"/>
              </a:rPr>
              <a:t>All of the above </a:t>
            </a:r>
            <a:endParaRPr lang="en-US" sz="1600" dirty="0"/>
          </a:p>
          <a:p>
            <a:pPr marR="0" lvl="0" algn="l" rtl="0">
              <a:lnSpc>
                <a:spcPct val="100000"/>
              </a:lnSpc>
              <a:spcBef>
                <a:spcPts val="1200"/>
              </a:spcBef>
              <a:spcAft>
                <a:spcPts val="0"/>
              </a:spcAft>
              <a:buClr>
                <a:schemeClr val="accent1"/>
              </a:buClr>
              <a:buSzPts val="1600"/>
            </a:pPr>
            <a:r>
              <a:rPr lang="en-US" sz="1600" b="0" i="0" u="none" strike="noStrike" cap="none" dirty="0">
                <a:solidFill>
                  <a:schemeClr val="dk1"/>
                </a:solidFill>
                <a:latin typeface="Verdana"/>
                <a:ea typeface="Verdana"/>
                <a:cs typeface="Verdana"/>
                <a:sym typeface="Verdana"/>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17"/>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303" name="Google Shape;303;p17"/>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Ali’s Decision: Part 2 Poll</a:t>
            </a:r>
            <a:endParaRPr/>
          </a:p>
        </p:txBody>
      </p:sp>
      <p:sp>
        <p:nvSpPr>
          <p:cNvPr id="304" name="Google Shape;304;p17"/>
          <p:cNvSpPr txBox="1"/>
          <p:nvPr/>
        </p:nvSpPr>
        <p:spPr>
          <a:xfrm>
            <a:off x="385109" y="2403667"/>
            <a:ext cx="8920696"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accent2"/>
                </a:solidFill>
                <a:latin typeface="Verdana"/>
                <a:ea typeface="Verdana"/>
                <a:cs typeface="Verdana"/>
                <a:sym typeface="Verdana"/>
              </a:rPr>
              <a:t>Ali is considering taking out a loan for the remaining $20,000. His bank has offered him two options: a loan at five percent interest for five years, or a loan at five </a:t>
            </a:r>
            <a:br>
              <a:rPr lang="en-US" sz="2000" b="1" i="0" u="none" strike="noStrike" cap="none">
                <a:solidFill>
                  <a:schemeClr val="accent2"/>
                </a:solidFill>
                <a:latin typeface="Verdana"/>
                <a:ea typeface="Verdana"/>
                <a:cs typeface="Verdana"/>
                <a:sym typeface="Verdana"/>
              </a:rPr>
            </a:br>
            <a:r>
              <a:rPr lang="en-US" sz="2000" b="1" i="0" u="none" strike="noStrike" cap="none">
                <a:solidFill>
                  <a:schemeClr val="accent2"/>
                </a:solidFill>
                <a:latin typeface="Verdana"/>
                <a:ea typeface="Verdana"/>
                <a:cs typeface="Verdana"/>
                <a:sym typeface="Verdana"/>
              </a:rPr>
              <a:t>percent interest for two years. Compare Ali’s options below.</a:t>
            </a:r>
            <a:endParaRPr/>
          </a:p>
        </p:txBody>
      </p:sp>
      <p:sp>
        <p:nvSpPr>
          <p:cNvPr id="305" name="Google Shape;305;p17"/>
          <p:cNvSpPr txBox="1"/>
          <p:nvPr/>
        </p:nvSpPr>
        <p:spPr>
          <a:xfrm>
            <a:off x="368323" y="1410473"/>
            <a:ext cx="8154946" cy="94664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0" i="0" u="none" strike="noStrike" cap="none">
                <a:solidFill>
                  <a:schemeClr val="accent2"/>
                </a:solidFill>
                <a:latin typeface="Verdana"/>
                <a:ea typeface="Verdana"/>
                <a:cs typeface="Verdana"/>
                <a:sym typeface="Verdana"/>
              </a:rPr>
              <a:t>Although Ali has saved $20,000, he is still $20,000 short of his total goal of $40,000 for his daughter’s college fund.</a:t>
            </a:r>
            <a:endParaRPr/>
          </a:p>
        </p:txBody>
      </p:sp>
      <p:sp>
        <p:nvSpPr>
          <p:cNvPr id="306" name="Google Shape;306;p17"/>
          <p:cNvSpPr txBox="1"/>
          <p:nvPr/>
        </p:nvSpPr>
        <p:spPr>
          <a:xfrm>
            <a:off x="385109" y="4057650"/>
            <a:ext cx="2945607"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accent1"/>
                </a:solidFill>
                <a:latin typeface="Verdana"/>
                <a:ea typeface="Verdana"/>
                <a:cs typeface="Verdana"/>
                <a:sym typeface="Verdana"/>
              </a:rPr>
              <a:t>Which option should Ali choose?</a:t>
            </a:r>
            <a:endParaRPr/>
          </a:p>
        </p:txBody>
      </p:sp>
      <p:sp>
        <p:nvSpPr>
          <p:cNvPr id="307" name="Google Shape;307;p17"/>
          <p:cNvSpPr txBox="1"/>
          <p:nvPr/>
        </p:nvSpPr>
        <p:spPr>
          <a:xfrm>
            <a:off x="385109" y="4865550"/>
            <a:ext cx="2414588" cy="892552"/>
          </a:xfrm>
          <a:prstGeom prst="rect">
            <a:avLst/>
          </a:prstGeom>
          <a:noFill/>
          <a:ln>
            <a:noFill/>
          </a:ln>
        </p:spPr>
        <p:txBody>
          <a:bodyPr spcFirstLastPara="1" wrap="square" lIns="91425" tIns="45700" rIns="91425" bIns="45700" anchor="ctr" anchorCtr="0">
            <a:spAutoFit/>
          </a:bodyPr>
          <a:lstStyle/>
          <a:p>
            <a:pPr marL="315913" marR="0" lvl="0" indent="-315913" algn="l" rtl="0">
              <a:lnSpc>
                <a:spcPct val="100000"/>
              </a:lnSpc>
              <a:spcBef>
                <a:spcPts val="1200"/>
              </a:spcBef>
              <a:spcAft>
                <a:spcPts val="0"/>
              </a:spcAft>
              <a:buClr>
                <a:schemeClr val="accent1"/>
              </a:buClr>
              <a:buSzPts val="1600"/>
              <a:buFont typeface="Helvetica Neue"/>
              <a:buAutoNum type="alphaUcPeriod"/>
            </a:pPr>
            <a:r>
              <a:rPr lang="en-US" sz="1600" b="0" i="0" u="none" strike="noStrike" cap="none">
                <a:solidFill>
                  <a:schemeClr val="dk1"/>
                </a:solidFill>
                <a:latin typeface="Verdana"/>
                <a:ea typeface="Verdana"/>
                <a:cs typeface="Verdana"/>
                <a:sym typeface="Verdana"/>
              </a:rPr>
              <a:t>Option A</a:t>
            </a:r>
            <a:endParaRPr/>
          </a:p>
          <a:p>
            <a:pPr marL="315913" marR="0" lvl="0" indent="-315913" algn="l" rtl="0">
              <a:lnSpc>
                <a:spcPct val="100000"/>
              </a:lnSpc>
              <a:spcBef>
                <a:spcPts val="1200"/>
              </a:spcBef>
              <a:spcAft>
                <a:spcPts val="0"/>
              </a:spcAft>
              <a:buClr>
                <a:schemeClr val="accent1"/>
              </a:buClr>
              <a:buSzPts val="1600"/>
              <a:buFont typeface="Helvetica Neue"/>
              <a:buAutoNum type="alphaUcPeriod"/>
            </a:pPr>
            <a:r>
              <a:rPr lang="en-US" sz="1600" b="0" i="0" u="none" strike="noStrike" cap="none">
                <a:solidFill>
                  <a:schemeClr val="dk1"/>
                </a:solidFill>
                <a:latin typeface="Verdana"/>
                <a:ea typeface="Verdana"/>
                <a:cs typeface="Verdana"/>
                <a:sym typeface="Verdana"/>
              </a:rPr>
              <a:t>Option B</a:t>
            </a:r>
            <a:endParaRPr/>
          </a:p>
        </p:txBody>
      </p:sp>
      <p:pic>
        <p:nvPicPr>
          <p:cNvPr id="308" name="Google Shape;308;p17"/>
          <p:cNvPicPr preferRelativeResize="0"/>
          <p:nvPr/>
        </p:nvPicPr>
        <p:blipFill rotWithShape="1">
          <a:blip r:embed="rId4">
            <a:alphaModFix/>
          </a:blip>
          <a:srcRect/>
          <a:stretch/>
        </p:blipFill>
        <p:spPr>
          <a:xfrm>
            <a:off x="9260506" y="508236"/>
            <a:ext cx="2672890" cy="2773124"/>
          </a:xfrm>
          <a:prstGeom prst="rect">
            <a:avLst/>
          </a:prstGeom>
          <a:noFill/>
          <a:ln>
            <a:noFill/>
          </a:ln>
        </p:spPr>
      </p:pic>
      <p:graphicFrame>
        <p:nvGraphicFramePr>
          <p:cNvPr id="309" name="Google Shape;309;p17"/>
          <p:cNvGraphicFramePr/>
          <p:nvPr>
            <p:extLst>
              <p:ext uri="{D42A27DB-BD31-4B8C-83A1-F6EECF244321}">
                <p14:modId xmlns:p14="http://schemas.microsoft.com/office/powerpoint/2010/main" val="2713797565"/>
              </p:ext>
            </p:extLst>
          </p:nvPr>
        </p:nvGraphicFramePr>
        <p:xfrm>
          <a:off x="3834063" y="4057650"/>
          <a:ext cx="7430837" cy="2292114"/>
        </p:xfrm>
        <a:graphic>
          <a:graphicData uri="http://schemas.openxmlformats.org/drawingml/2006/table">
            <a:tbl>
              <a:tblPr>
                <a:noFill/>
                <a:tableStyleId>{99AB7320-FDEB-4418-B4D7-8B10C1042351}</a:tableStyleId>
              </a:tblPr>
              <a:tblGrid>
                <a:gridCol w="3730103">
                  <a:extLst>
                    <a:ext uri="{9D8B030D-6E8A-4147-A177-3AD203B41FA5}">
                      <a16:colId xmlns:a16="http://schemas.microsoft.com/office/drawing/2014/main" val="20000"/>
                    </a:ext>
                  </a:extLst>
                </a:gridCol>
                <a:gridCol w="3700734">
                  <a:extLst>
                    <a:ext uri="{9D8B030D-6E8A-4147-A177-3AD203B41FA5}">
                      <a16:colId xmlns:a16="http://schemas.microsoft.com/office/drawing/2014/main" val="20001"/>
                    </a:ext>
                  </a:extLst>
                </a:gridCol>
              </a:tblGrid>
              <a:tr h="517435">
                <a:tc>
                  <a:txBody>
                    <a:bodyPr/>
                    <a:lstStyle/>
                    <a:p>
                      <a:pPr marL="0" marR="0" lvl="0" indent="0" algn="l" rtl="0">
                        <a:spcBef>
                          <a:spcPts val="0"/>
                        </a:spcBef>
                        <a:spcAft>
                          <a:spcPts val="0"/>
                        </a:spcAft>
                        <a:buClr>
                          <a:schemeClr val="lt1"/>
                        </a:buClr>
                        <a:buSzPts val="1400"/>
                        <a:buFont typeface="Verdana"/>
                        <a:buNone/>
                      </a:pPr>
                      <a:r>
                        <a:rPr lang="en-US" sz="1400" b="1" u="none" strike="noStrike" cap="none">
                          <a:solidFill>
                            <a:schemeClr val="lt1"/>
                          </a:solidFill>
                          <a:latin typeface="Verdana"/>
                          <a:ea typeface="Verdana"/>
                          <a:cs typeface="Verdana"/>
                          <a:sym typeface="Verdana"/>
                        </a:rPr>
                        <a:t>Option A</a:t>
                      </a:r>
                      <a:endParaRPr sz="1400" b="1" u="none" strike="noStrike" cap="none">
                        <a:solidFill>
                          <a:schemeClr val="lt1"/>
                        </a:solidFill>
                        <a:latin typeface="Verdana"/>
                        <a:ea typeface="Verdana"/>
                        <a:cs typeface="Verdana"/>
                        <a:sym typeface="Verdana"/>
                      </a:endParaRPr>
                    </a:p>
                  </a:txBody>
                  <a:tcPr marL="91450" marR="91450" marT="45725" marB="45725" anchor="ctr">
                    <a:lnL w="9525" cap="flat" cmpd="sng">
                      <a:solidFill>
                        <a:srgbClr val="000000">
                          <a:alpha val="0"/>
                        </a:srgbClr>
                      </a:solidFill>
                      <a:prstDash val="solid"/>
                      <a:round/>
                      <a:headEnd type="none" w="sm" len="sm"/>
                      <a:tailEnd type="none" w="sm" len="sm"/>
                    </a:lnL>
                    <a:lnR w="381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2"/>
                    </a:solidFill>
                  </a:tcPr>
                </a:tc>
                <a:tc>
                  <a:txBody>
                    <a:bodyPr/>
                    <a:lstStyle/>
                    <a:p>
                      <a:pPr marL="0" marR="0" lvl="0" indent="0" algn="l" rtl="0">
                        <a:spcBef>
                          <a:spcPts val="0"/>
                        </a:spcBef>
                        <a:spcAft>
                          <a:spcPts val="0"/>
                        </a:spcAft>
                        <a:buClr>
                          <a:schemeClr val="lt1"/>
                        </a:buClr>
                        <a:buSzPts val="1400"/>
                        <a:buFont typeface="Verdana"/>
                        <a:buNone/>
                      </a:pPr>
                      <a:r>
                        <a:rPr lang="en-US" sz="1400" b="1" u="none" strike="noStrike" cap="none">
                          <a:solidFill>
                            <a:schemeClr val="lt1"/>
                          </a:solidFill>
                          <a:latin typeface="Verdana"/>
                          <a:ea typeface="Verdana"/>
                          <a:cs typeface="Verdana"/>
                          <a:sym typeface="Verdana"/>
                        </a:rPr>
                        <a:t>Option B</a:t>
                      </a:r>
                      <a:endParaRPr sz="1400" b="1" u="none" strike="noStrike" cap="none">
                        <a:solidFill>
                          <a:schemeClr val="lt1"/>
                        </a:solidFill>
                        <a:latin typeface="Verdana"/>
                        <a:ea typeface="Verdana"/>
                        <a:cs typeface="Verdana"/>
                        <a:sym typeface="Verdana"/>
                      </a:endParaRPr>
                    </a:p>
                  </a:txBody>
                  <a:tcPr marL="91450" marR="91450" marT="45725" marB="45725" anchor="ctr">
                    <a:lnL w="38100"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2"/>
                    </a:solidFill>
                  </a:tcPr>
                </a:tc>
                <a:extLst>
                  <a:ext uri="{0D108BD9-81ED-4DB2-BD59-A6C34878D82A}">
                    <a16:rowId xmlns:a16="http://schemas.microsoft.com/office/drawing/2014/main" val="10000"/>
                  </a:ext>
                </a:extLst>
              </a:tr>
              <a:tr h="1774679">
                <a:tc>
                  <a:txBody>
                    <a:bodyPr/>
                    <a:lstStyle/>
                    <a:p>
                      <a:pPr marL="233363" marR="0" lvl="0" indent="-233363" algn="l" rtl="0">
                        <a:spcBef>
                          <a:spcPts val="0"/>
                        </a:spcBef>
                        <a:spcAft>
                          <a:spcPts val="0"/>
                        </a:spcAft>
                        <a:buClr>
                          <a:schemeClr val="accent1"/>
                        </a:buClr>
                        <a:buSzPts val="1600"/>
                        <a:buFont typeface="Arial"/>
                        <a:buChar char="•"/>
                      </a:pPr>
                      <a:r>
                        <a:rPr lang="en-US" sz="1400" b="0" u="none" strike="noStrike" cap="none">
                          <a:solidFill>
                            <a:schemeClr val="accent2"/>
                          </a:solidFill>
                          <a:latin typeface="Verdana"/>
                          <a:ea typeface="Verdana"/>
                          <a:cs typeface="Verdana"/>
                          <a:sym typeface="Verdana"/>
                        </a:rPr>
                        <a:t>Principal amount of loan: $20,000</a:t>
                      </a:r>
                      <a:endParaRPr sz="1400" u="none" strike="noStrike" cap="none">
                        <a:latin typeface="Verdana"/>
                        <a:ea typeface="Verdana"/>
                        <a:cs typeface="Verdana"/>
                        <a:sym typeface="Verdana"/>
                      </a:endParaRPr>
                    </a:p>
                    <a:p>
                      <a:pPr marL="233363" marR="0" lvl="0" indent="-233363" algn="l" rtl="0">
                        <a:spcBef>
                          <a:spcPts val="600"/>
                        </a:spcBef>
                        <a:spcAft>
                          <a:spcPts val="0"/>
                        </a:spcAft>
                        <a:buClr>
                          <a:schemeClr val="accent1"/>
                        </a:buClr>
                        <a:buSzPts val="1600"/>
                        <a:buFont typeface="Arial"/>
                        <a:buChar char="•"/>
                      </a:pPr>
                      <a:r>
                        <a:rPr lang="en-US" sz="1400" b="0" u="none" strike="noStrike" cap="none">
                          <a:solidFill>
                            <a:schemeClr val="accent2"/>
                          </a:solidFill>
                          <a:latin typeface="Verdana"/>
                          <a:ea typeface="Verdana"/>
                          <a:cs typeface="Verdana"/>
                          <a:sym typeface="Verdana"/>
                        </a:rPr>
                        <a:t>Interest rate: 5%</a:t>
                      </a:r>
                      <a:endParaRPr sz="1400" u="none" strike="noStrike" cap="none">
                        <a:latin typeface="Verdana"/>
                        <a:ea typeface="Verdana"/>
                        <a:cs typeface="Verdana"/>
                        <a:sym typeface="Verdana"/>
                      </a:endParaRPr>
                    </a:p>
                    <a:p>
                      <a:pPr marL="233363" marR="0" lvl="0" indent="-233363" algn="l" rtl="0">
                        <a:spcBef>
                          <a:spcPts val="600"/>
                        </a:spcBef>
                        <a:spcAft>
                          <a:spcPts val="0"/>
                        </a:spcAft>
                        <a:buClr>
                          <a:schemeClr val="accent1"/>
                        </a:buClr>
                        <a:buSzPts val="1600"/>
                        <a:buFont typeface="Arial"/>
                        <a:buChar char="•"/>
                      </a:pPr>
                      <a:r>
                        <a:rPr lang="en-US" sz="1400" b="0" u="none" strike="noStrike" cap="none">
                          <a:solidFill>
                            <a:schemeClr val="accent2"/>
                          </a:solidFill>
                          <a:latin typeface="Verdana"/>
                          <a:ea typeface="Verdana"/>
                          <a:cs typeface="Verdana"/>
                          <a:sym typeface="Verdana"/>
                        </a:rPr>
                        <a:t>Loan term: 5 years</a:t>
                      </a:r>
                      <a:endParaRPr sz="1400" u="none" strike="noStrike" cap="none">
                        <a:latin typeface="Verdana"/>
                        <a:ea typeface="Verdana"/>
                        <a:cs typeface="Verdana"/>
                        <a:sym typeface="Verdana"/>
                      </a:endParaRPr>
                    </a:p>
                    <a:p>
                      <a:pPr marL="233363" marR="0" lvl="0" indent="-233363" algn="l" rtl="0">
                        <a:spcBef>
                          <a:spcPts val="600"/>
                        </a:spcBef>
                        <a:spcAft>
                          <a:spcPts val="0"/>
                        </a:spcAft>
                        <a:buClr>
                          <a:schemeClr val="accent1"/>
                        </a:buClr>
                        <a:buSzPts val="1600"/>
                        <a:buFont typeface="Arial"/>
                        <a:buChar char="•"/>
                      </a:pPr>
                      <a:r>
                        <a:rPr lang="en-US" sz="1400" b="1" u="none" strike="noStrike" cap="none">
                          <a:solidFill>
                            <a:schemeClr val="accent2"/>
                          </a:solidFill>
                          <a:latin typeface="Verdana"/>
                          <a:ea typeface="Verdana"/>
                          <a:cs typeface="Verdana"/>
                          <a:sym typeface="Verdana"/>
                        </a:rPr>
                        <a:t>Total interest owed: $2,645.48</a:t>
                      </a:r>
                    </a:p>
                    <a:p>
                      <a:pPr marL="233363" marR="0" lvl="0" indent="-233363" algn="l" rtl="0">
                        <a:spcBef>
                          <a:spcPts val="600"/>
                        </a:spcBef>
                        <a:spcAft>
                          <a:spcPts val="0"/>
                        </a:spcAft>
                        <a:buClr>
                          <a:schemeClr val="accent1"/>
                        </a:buClr>
                        <a:buSzPts val="1600"/>
                        <a:buFont typeface="Arial"/>
                        <a:buChar char="•"/>
                      </a:pPr>
                      <a:r>
                        <a:rPr lang="en-US" sz="1400" b="1" u="none" strike="noStrike" cap="none">
                          <a:solidFill>
                            <a:schemeClr val="accent2"/>
                          </a:solidFill>
                          <a:latin typeface="Verdana"/>
                          <a:ea typeface="Verdana"/>
                          <a:cs typeface="Verdana"/>
                          <a:sym typeface="Verdana"/>
                        </a:rPr>
                        <a:t>Monthly Payment: $377.42</a:t>
                      </a:r>
                      <a:endParaRPr sz="1400" b="1" u="none" strike="noStrike" cap="none">
                        <a:solidFill>
                          <a:schemeClr val="accent2"/>
                        </a:solidFill>
                        <a:latin typeface="Verdana"/>
                        <a:ea typeface="Verdana"/>
                        <a:cs typeface="Verdana"/>
                        <a:sym typeface="Verdana"/>
                      </a:endParaRPr>
                    </a:p>
                  </a:txBody>
                  <a:tcPr marL="91450" marR="91450" marT="45725" marB="45725" anchor="ctr">
                    <a:lnL w="9525" cap="flat" cmpd="sng">
                      <a:solidFill>
                        <a:srgbClr val="000000">
                          <a:alpha val="0"/>
                        </a:srgbClr>
                      </a:solidFill>
                      <a:prstDash val="solid"/>
                      <a:round/>
                      <a:headEnd type="none" w="sm" len="sm"/>
                      <a:tailEnd type="none" w="sm" len="sm"/>
                    </a:lnL>
                    <a:lnR w="381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333E48">
                        <a:alpha val="9411"/>
                      </a:srgbClr>
                    </a:solidFill>
                  </a:tcPr>
                </a:tc>
                <a:tc>
                  <a:txBody>
                    <a:bodyPr/>
                    <a:lstStyle/>
                    <a:p>
                      <a:pPr marL="233363" marR="0" lvl="0" indent="-233363" algn="l" rtl="0">
                        <a:spcBef>
                          <a:spcPts val="0"/>
                        </a:spcBef>
                        <a:spcAft>
                          <a:spcPts val="0"/>
                        </a:spcAft>
                        <a:buClr>
                          <a:schemeClr val="accent1"/>
                        </a:buClr>
                        <a:buSzPts val="1600"/>
                        <a:buFont typeface="Arial"/>
                        <a:buChar char="•"/>
                      </a:pPr>
                      <a:r>
                        <a:rPr lang="en-US" sz="1400" b="0" u="none" strike="noStrike" cap="none">
                          <a:solidFill>
                            <a:schemeClr val="accent2"/>
                          </a:solidFill>
                          <a:latin typeface="Verdana"/>
                          <a:ea typeface="Verdana"/>
                          <a:cs typeface="Verdana"/>
                          <a:sym typeface="Verdana"/>
                        </a:rPr>
                        <a:t>Principal amount of loan: $20,000</a:t>
                      </a:r>
                      <a:endParaRPr sz="1400" u="none" strike="noStrike" cap="none">
                        <a:latin typeface="Verdana"/>
                        <a:ea typeface="Verdana"/>
                        <a:cs typeface="Verdana"/>
                        <a:sym typeface="Verdana"/>
                      </a:endParaRPr>
                    </a:p>
                    <a:p>
                      <a:pPr marL="233363" marR="0" lvl="0" indent="-233363" algn="l" rtl="0">
                        <a:spcBef>
                          <a:spcPts val="600"/>
                        </a:spcBef>
                        <a:spcAft>
                          <a:spcPts val="0"/>
                        </a:spcAft>
                        <a:buClr>
                          <a:schemeClr val="accent1"/>
                        </a:buClr>
                        <a:buSzPts val="1600"/>
                        <a:buFont typeface="Arial"/>
                        <a:buChar char="•"/>
                      </a:pPr>
                      <a:r>
                        <a:rPr lang="en-US" sz="1400" b="0" u="none" strike="noStrike" cap="none">
                          <a:solidFill>
                            <a:schemeClr val="accent2"/>
                          </a:solidFill>
                          <a:latin typeface="Verdana"/>
                          <a:ea typeface="Verdana"/>
                          <a:cs typeface="Verdana"/>
                          <a:sym typeface="Verdana"/>
                        </a:rPr>
                        <a:t>Interest rate: 5%</a:t>
                      </a:r>
                      <a:endParaRPr sz="1400" u="none" strike="noStrike" cap="none">
                        <a:latin typeface="Verdana"/>
                        <a:ea typeface="Verdana"/>
                        <a:cs typeface="Verdana"/>
                        <a:sym typeface="Verdana"/>
                      </a:endParaRPr>
                    </a:p>
                    <a:p>
                      <a:pPr marL="233363" marR="0" lvl="0" indent="-233363" algn="l" rtl="0">
                        <a:spcBef>
                          <a:spcPts val="600"/>
                        </a:spcBef>
                        <a:spcAft>
                          <a:spcPts val="0"/>
                        </a:spcAft>
                        <a:buClr>
                          <a:schemeClr val="accent1"/>
                        </a:buClr>
                        <a:buSzPts val="1600"/>
                        <a:buFont typeface="Arial"/>
                        <a:buChar char="•"/>
                      </a:pPr>
                      <a:r>
                        <a:rPr lang="en-US" sz="1400" b="0" u="none" strike="noStrike" cap="none">
                          <a:solidFill>
                            <a:schemeClr val="accent2"/>
                          </a:solidFill>
                          <a:latin typeface="Verdana"/>
                          <a:ea typeface="Verdana"/>
                          <a:cs typeface="Verdana"/>
                          <a:sym typeface="Verdana"/>
                        </a:rPr>
                        <a:t>Loan term: 2 years</a:t>
                      </a:r>
                      <a:endParaRPr sz="1400" u="none" strike="noStrike" cap="none">
                        <a:latin typeface="Verdana"/>
                        <a:ea typeface="Verdana"/>
                        <a:cs typeface="Verdana"/>
                        <a:sym typeface="Verdana"/>
                      </a:endParaRPr>
                    </a:p>
                    <a:p>
                      <a:pPr marL="233363" marR="0" lvl="0" indent="-233363" algn="l" rtl="0">
                        <a:spcBef>
                          <a:spcPts val="600"/>
                        </a:spcBef>
                        <a:spcAft>
                          <a:spcPts val="0"/>
                        </a:spcAft>
                        <a:buClr>
                          <a:schemeClr val="accent1"/>
                        </a:buClr>
                        <a:buSzPts val="1600"/>
                        <a:buFont typeface="Arial"/>
                        <a:buChar char="•"/>
                      </a:pPr>
                      <a:r>
                        <a:rPr lang="en-US" sz="1400" b="1" u="none" strike="noStrike" cap="none">
                          <a:solidFill>
                            <a:schemeClr val="accent2"/>
                          </a:solidFill>
                          <a:latin typeface="Verdana"/>
                          <a:ea typeface="Verdana"/>
                          <a:cs typeface="Verdana"/>
                          <a:sym typeface="Verdana"/>
                        </a:rPr>
                        <a:t>Total interest owed: $1,058.27</a:t>
                      </a:r>
                    </a:p>
                    <a:p>
                      <a:pPr marL="233363" marR="0" lvl="0" indent="-233363" algn="l" rtl="0">
                        <a:spcBef>
                          <a:spcPts val="600"/>
                        </a:spcBef>
                        <a:spcAft>
                          <a:spcPts val="0"/>
                        </a:spcAft>
                        <a:buClr>
                          <a:schemeClr val="accent1"/>
                        </a:buClr>
                        <a:buSzPts val="1600"/>
                        <a:buFont typeface="Arial"/>
                        <a:buChar char="•"/>
                      </a:pPr>
                      <a:r>
                        <a:rPr lang="en-US" sz="1400" b="1" u="none" strike="noStrike" cap="none">
                          <a:solidFill>
                            <a:schemeClr val="accent2"/>
                          </a:solidFill>
                          <a:latin typeface="Verdana"/>
                          <a:ea typeface="Verdana"/>
                          <a:cs typeface="Verdana"/>
                          <a:sym typeface="Verdana"/>
                        </a:rPr>
                        <a:t>Monthly Payment: $877.43</a:t>
                      </a:r>
                      <a:endParaRPr sz="1400" b="1" u="none" strike="noStrike" cap="none">
                        <a:solidFill>
                          <a:schemeClr val="accent2"/>
                        </a:solidFill>
                        <a:latin typeface="Verdana"/>
                        <a:ea typeface="Verdana"/>
                        <a:cs typeface="Verdana"/>
                        <a:sym typeface="Verdana"/>
                      </a:endParaRPr>
                    </a:p>
                  </a:txBody>
                  <a:tcPr marL="91450" marR="91450" marT="45725" marB="45725" anchor="ctr">
                    <a:lnL w="38100"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333E48">
                        <a:alpha val="9411"/>
                      </a:srgbClr>
                    </a:solidFill>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18"/>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315" name="Google Shape;315;p18"/>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Opening an Account</a:t>
            </a:r>
            <a:endParaRPr/>
          </a:p>
        </p:txBody>
      </p:sp>
      <p:pic>
        <p:nvPicPr>
          <p:cNvPr id="316" name="Google Shape;316;p18"/>
          <p:cNvPicPr preferRelativeResize="0"/>
          <p:nvPr/>
        </p:nvPicPr>
        <p:blipFill rotWithShape="1">
          <a:blip r:embed="rId3">
            <a:alphaModFix/>
          </a:blip>
          <a:srcRect/>
          <a:stretch/>
        </p:blipFill>
        <p:spPr>
          <a:xfrm>
            <a:off x="8267462" y="266615"/>
            <a:ext cx="3602805" cy="2419319"/>
          </a:xfrm>
          <a:prstGeom prst="rect">
            <a:avLst/>
          </a:prstGeom>
          <a:noFill/>
          <a:ln>
            <a:noFill/>
          </a:ln>
        </p:spPr>
      </p:pic>
      <p:sp>
        <p:nvSpPr>
          <p:cNvPr id="317" name="Google Shape;317;p18"/>
          <p:cNvSpPr txBox="1"/>
          <p:nvPr/>
        </p:nvSpPr>
        <p:spPr>
          <a:xfrm>
            <a:off x="352024" y="1410472"/>
            <a:ext cx="7696601"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accent1"/>
                </a:solidFill>
                <a:latin typeface="Verdana"/>
                <a:ea typeface="Verdana"/>
                <a:cs typeface="Verdana"/>
                <a:sym typeface="Verdana"/>
              </a:rPr>
              <a:t>Five easy steps: </a:t>
            </a:r>
            <a:r>
              <a:rPr lang="en-US" sz="2000" b="0" i="0" u="none" strike="noStrike" cap="none">
                <a:solidFill>
                  <a:schemeClr val="accent2"/>
                </a:solidFill>
                <a:latin typeface="Verdana"/>
                <a:ea typeface="Verdana"/>
                <a:cs typeface="Verdana"/>
                <a:sym typeface="Verdana"/>
              </a:rPr>
              <a:t>Different financial institutions may have different requirements to open an account. </a:t>
            </a:r>
            <a:endParaRPr/>
          </a:p>
        </p:txBody>
      </p:sp>
      <p:cxnSp>
        <p:nvCxnSpPr>
          <p:cNvPr id="318" name="Google Shape;318;p18"/>
          <p:cNvCxnSpPr/>
          <p:nvPr/>
        </p:nvCxnSpPr>
        <p:spPr>
          <a:xfrm>
            <a:off x="813297" y="2596235"/>
            <a:ext cx="0" cy="2907000"/>
          </a:xfrm>
          <a:prstGeom prst="straightConnector1">
            <a:avLst/>
          </a:prstGeom>
          <a:noFill/>
          <a:ln w="19050" cap="flat" cmpd="sng">
            <a:solidFill>
              <a:schemeClr val="accent1"/>
            </a:solidFill>
            <a:prstDash val="solid"/>
            <a:round/>
            <a:headEnd type="none" w="sm" len="sm"/>
            <a:tailEnd type="none" w="sm" len="sm"/>
          </a:ln>
        </p:spPr>
      </p:cxnSp>
      <p:sp>
        <p:nvSpPr>
          <p:cNvPr id="319" name="Google Shape;319;p18"/>
          <p:cNvSpPr/>
          <p:nvPr/>
        </p:nvSpPr>
        <p:spPr>
          <a:xfrm>
            <a:off x="515347" y="2252117"/>
            <a:ext cx="595900" cy="595900"/>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0" i="0" u="none" strike="noStrike" cap="none">
                <a:solidFill>
                  <a:schemeClr val="accent2"/>
                </a:solidFill>
                <a:latin typeface="Verdana"/>
                <a:ea typeface="Verdana"/>
                <a:cs typeface="Verdana"/>
                <a:sym typeface="Verdana"/>
              </a:rPr>
              <a:t>1</a:t>
            </a:r>
            <a:endParaRPr sz="1400" b="0" i="0" u="none" strike="noStrike" cap="none">
              <a:solidFill>
                <a:srgbClr val="000000"/>
              </a:solidFill>
              <a:latin typeface="Verdana"/>
              <a:ea typeface="Verdana"/>
              <a:cs typeface="Verdana"/>
              <a:sym typeface="Verdana"/>
            </a:endParaRPr>
          </a:p>
        </p:txBody>
      </p:sp>
      <p:sp>
        <p:nvSpPr>
          <p:cNvPr id="320" name="Google Shape;320;p18"/>
          <p:cNvSpPr/>
          <p:nvPr/>
        </p:nvSpPr>
        <p:spPr>
          <a:xfrm>
            <a:off x="1238252" y="2257679"/>
            <a:ext cx="9625010" cy="58477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Visit a bank or credit union in person to open a new account.</a:t>
            </a:r>
            <a:endParaRPr sz="1400" b="0" i="0" u="none" strike="noStrike" cap="none">
              <a:solidFill>
                <a:srgbClr val="000000"/>
              </a:solidFill>
              <a:latin typeface="Verdana"/>
              <a:ea typeface="Verdana"/>
              <a:cs typeface="Verdana"/>
              <a:sym typeface="Verdana"/>
            </a:endParaRPr>
          </a:p>
        </p:txBody>
      </p:sp>
      <p:sp>
        <p:nvSpPr>
          <p:cNvPr id="321" name="Google Shape;321;p18"/>
          <p:cNvSpPr/>
          <p:nvPr/>
        </p:nvSpPr>
        <p:spPr>
          <a:xfrm>
            <a:off x="515347" y="3066306"/>
            <a:ext cx="595900" cy="595900"/>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0" i="0" u="none" strike="noStrike" cap="none">
                <a:solidFill>
                  <a:schemeClr val="accent2"/>
                </a:solidFill>
                <a:latin typeface="Verdana"/>
                <a:ea typeface="Verdana"/>
                <a:cs typeface="Verdana"/>
                <a:sym typeface="Verdana"/>
              </a:rPr>
              <a:t>2</a:t>
            </a:r>
            <a:endParaRPr sz="1400" b="0" i="0" u="none" strike="noStrike" cap="none">
              <a:solidFill>
                <a:srgbClr val="000000"/>
              </a:solidFill>
              <a:latin typeface="Verdana"/>
              <a:ea typeface="Verdana"/>
              <a:cs typeface="Verdana"/>
              <a:sym typeface="Verdana"/>
            </a:endParaRPr>
          </a:p>
        </p:txBody>
      </p:sp>
      <p:sp>
        <p:nvSpPr>
          <p:cNvPr id="322" name="Google Shape;322;p18"/>
          <p:cNvSpPr/>
          <p:nvPr/>
        </p:nvSpPr>
        <p:spPr>
          <a:xfrm>
            <a:off x="1238254" y="3071868"/>
            <a:ext cx="9625010" cy="58477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Bring two forms of identification, which could be a driver’s license, passport, birth certificate, Social Security card, or another form of government-issued ID.</a:t>
            </a:r>
            <a:endParaRPr sz="1400" b="0" i="0" u="none" strike="noStrike" cap="none">
              <a:solidFill>
                <a:srgbClr val="000000"/>
              </a:solidFill>
              <a:latin typeface="Verdana"/>
              <a:ea typeface="Verdana"/>
              <a:cs typeface="Verdana"/>
              <a:sym typeface="Verdana"/>
            </a:endParaRPr>
          </a:p>
        </p:txBody>
      </p:sp>
      <p:sp>
        <p:nvSpPr>
          <p:cNvPr id="323" name="Google Shape;323;p18"/>
          <p:cNvSpPr/>
          <p:nvPr/>
        </p:nvSpPr>
        <p:spPr>
          <a:xfrm>
            <a:off x="515347" y="3880495"/>
            <a:ext cx="595900" cy="595900"/>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0" i="0" u="none" strike="noStrike" cap="none">
                <a:solidFill>
                  <a:schemeClr val="accent2"/>
                </a:solidFill>
                <a:latin typeface="Verdana"/>
                <a:ea typeface="Verdana"/>
                <a:cs typeface="Verdana"/>
                <a:sym typeface="Verdana"/>
              </a:rPr>
              <a:t>3</a:t>
            </a:r>
            <a:endParaRPr sz="1400" b="0" i="0" u="none" strike="noStrike" cap="none">
              <a:solidFill>
                <a:srgbClr val="000000"/>
              </a:solidFill>
              <a:latin typeface="Verdana"/>
              <a:ea typeface="Verdana"/>
              <a:cs typeface="Verdana"/>
              <a:sym typeface="Verdana"/>
            </a:endParaRPr>
          </a:p>
        </p:txBody>
      </p:sp>
      <p:sp>
        <p:nvSpPr>
          <p:cNvPr id="324" name="Google Shape;324;p18"/>
          <p:cNvSpPr/>
          <p:nvPr/>
        </p:nvSpPr>
        <p:spPr>
          <a:xfrm>
            <a:off x="1238251" y="3886057"/>
            <a:ext cx="9625010" cy="58477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Provide personal details, such as your address, phone number, and email address. Confirm the accuracy of your name and address on any checks. </a:t>
            </a:r>
            <a:endParaRPr sz="1400" b="0" i="0" u="none" strike="noStrike" cap="none">
              <a:solidFill>
                <a:srgbClr val="000000"/>
              </a:solidFill>
              <a:latin typeface="Verdana"/>
              <a:ea typeface="Verdana"/>
              <a:cs typeface="Verdana"/>
              <a:sym typeface="Verdana"/>
            </a:endParaRPr>
          </a:p>
        </p:txBody>
      </p:sp>
      <p:sp>
        <p:nvSpPr>
          <p:cNvPr id="325" name="Google Shape;325;p18"/>
          <p:cNvSpPr/>
          <p:nvPr/>
        </p:nvSpPr>
        <p:spPr>
          <a:xfrm>
            <a:off x="515347" y="4694684"/>
            <a:ext cx="595900" cy="595900"/>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0" i="0" u="none" strike="noStrike" cap="none">
                <a:solidFill>
                  <a:schemeClr val="accent2"/>
                </a:solidFill>
                <a:latin typeface="Verdana"/>
                <a:ea typeface="Verdana"/>
                <a:cs typeface="Verdana"/>
                <a:sym typeface="Verdana"/>
              </a:rPr>
              <a:t>4</a:t>
            </a:r>
            <a:endParaRPr sz="1400" b="0" i="0" u="none" strike="noStrike" cap="none">
              <a:solidFill>
                <a:srgbClr val="000000"/>
              </a:solidFill>
              <a:latin typeface="Verdana"/>
              <a:ea typeface="Verdana"/>
              <a:cs typeface="Verdana"/>
              <a:sym typeface="Verdana"/>
            </a:endParaRPr>
          </a:p>
        </p:txBody>
      </p:sp>
      <p:sp>
        <p:nvSpPr>
          <p:cNvPr id="326" name="Google Shape;326;p18"/>
          <p:cNvSpPr/>
          <p:nvPr/>
        </p:nvSpPr>
        <p:spPr>
          <a:xfrm>
            <a:off x="1238251" y="4700246"/>
            <a:ext cx="9625010" cy="58477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Have cash or a check with you to make your first deposit. There may be a minimum amount requirement.</a:t>
            </a:r>
            <a:endParaRPr sz="1400" b="0" i="0" u="none" strike="noStrike" cap="none">
              <a:solidFill>
                <a:srgbClr val="000000"/>
              </a:solidFill>
              <a:latin typeface="Verdana"/>
              <a:ea typeface="Verdana"/>
              <a:cs typeface="Verdana"/>
              <a:sym typeface="Verdana"/>
            </a:endParaRPr>
          </a:p>
        </p:txBody>
      </p:sp>
      <p:sp>
        <p:nvSpPr>
          <p:cNvPr id="327" name="Google Shape;327;p18"/>
          <p:cNvSpPr/>
          <p:nvPr/>
        </p:nvSpPr>
        <p:spPr>
          <a:xfrm>
            <a:off x="515347" y="5508873"/>
            <a:ext cx="595900" cy="595900"/>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0" i="0" u="none" strike="noStrike" cap="none">
                <a:solidFill>
                  <a:schemeClr val="accent2"/>
                </a:solidFill>
                <a:latin typeface="Verdana"/>
                <a:ea typeface="Verdana"/>
                <a:cs typeface="Verdana"/>
                <a:sym typeface="Verdana"/>
              </a:rPr>
              <a:t>5</a:t>
            </a:r>
            <a:endParaRPr sz="1400" b="0" i="0" u="none" strike="noStrike" cap="none">
              <a:solidFill>
                <a:srgbClr val="000000"/>
              </a:solidFill>
              <a:latin typeface="Verdana"/>
              <a:ea typeface="Verdana"/>
              <a:cs typeface="Verdana"/>
              <a:sym typeface="Verdana"/>
            </a:endParaRPr>
          </a:p>
        </p:txBody>
      </p:sp>
      <p:sp>
        <p:nvSpPr>
          <p:cNvPr id="328" name="Google Shape;328;p18"/>
          <p:cNvSpPr/>
          <p:nvPr/>
        </p:nvSpPr>
        <p:spPr>
          <a:xfrm>
            <a:off x="1238248" y="5514436"/>
            <a:ext cx="9625010" cy="58477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600" b="0" i="0" u="none" strike="noStrike" cap="none">
                <a:solidFill>
                  <a:schemeClr val="accent2"/>
                </a:solidFill>
                <a:latin typeface="Verdana"/>
                <a:ea typeface="Verdana"/>
                <a:cs typeface="Verdana"/>
                <a:sym typeface="Verdana"/>
              </a:rPr>
              <a:t>For joint accounts or any type of account for a minor, provide personal information and identification for each person who will use the account.</a:t>
            </a:r>
            <a:endParaRPr sz="1400" b="0" i="0" u="none" strike="noStrike" cap="none">
              <a:solidFill>
                <a:srgbClr val="000000"/>
              </a:solidFill>
              <a:latin typeface="Verdana"/>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2"/>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47" name="Google Shape;47;p2"/>
          <p:cNvSpPr txBox="1">
            <a:spLocks noGrp="1"/>
          </p:cNvSpPr>
          <p:nvPr>
            <p:ph type="body" idx="1"/>
          </p:nvPr>
        </p:nvSpPr>
        <p:spPr>
          <a:xfrm>
            <a:off x="5739346" y="2252663"/>
            <a:ext cx="5750090" cy="3635375"/>
          </a:xfrm>
          <a:prstGeom prst="rect">
            <a:avLst/>
          </a:prstGeom>
          <a:noFill/>
          <a:ln>
            <a:noFill/>
          </a:ln>
        </p:spPr>
        <p:txBody>
          <a:bodyPr spcFirstLastPara="1" wrap="square" lIns="0" tIns="0" rIns="0" bIns="0" anchor="t" anchorCtr="0">
            <a:normAutofit fontScale="92500" lnSpcReduction="10000"/>
          </a:bodyPr>
          <a:lstStyle/>
          <a:p>
            <a:pPr marL="228600" lvl="0" indent="3175" algn="l" rtl="0">
              <a:lnSpc>
                <a:spcPct val="100000"/>
              </a:lnSpc>
              <a:spcBef>
                <a:spcPts val="0"/>
              </a:spcBef>
              <a:spcAft>
                <a:spcPts val="0"/>
              </a:spcAft>
              <a:buSzPct val="100000"/>
              <a:buNone/>
            </a:pPr>
            <a:r>
              <a:rPr lang="en-US"/>
              <a:t>How to identify different </a:t>
            </a:r>
            <a:br>
              <a:rPr lang="en-US"/>
            </a:br>
            <a:r>
              <a:rPr lang="en-US"/>
              <a:t>financial institutions.</a:t>
            </a:r>
            <a:endParaRPr/>
          </a:p>
          <a:p>
            <a:pPr marL="228600" lvl="0" indent="3175" algn="l" rtl="0">
              <a:lnSpc>
                <a:spcPct val="100000"/>
              </a:lnSpc>
              <a:spcBef>
                <a:spcPts val="1800"/>
              </a:spcBef>
              <a:spcAft>
                <a:spcPts val="0"/>
              </a:spcAft>
              <a:buSzPct val="100000"/>
              <a:buNone/>
            </a:pPr>
            <a:r>
              <a:rPr lang="en-US"/>
              <a:t>How to compare different types of bank accounts and choose the one that is right for you.</a:t>
            </a:r>
            <a:endParaRPr/>
          </a:p>
          <a:p>
            <a:pPr marL="228600" lvl="0" indent="3175" algn="l" rtl="0">
              <a:lnSpc>
                <a:spcPct val="100000"/>
              </a:lnSpc>
              <a:spcBef>
                <a:spcPts val="1800"/>
              </a:spcBef>
              <a:spcAft>
                <a:spcPts val="0"/>
              </a:spcAft>
              <a:buSzPct val="100000"/>
              <a:buNone/>
            </a:pPr>
            <a:r>
              <a:rPr lang="en-US"/>
              <a:t>Ways financial institutions protect and insure your money.</a:t>
            </a:r>
            <a:endParaRPr/>
          </a:p>
          <a:p>
            <a:pPr marL="228600" lvl="0" indent="3175" algn="l" rtl="0">
              <a:lnSpc>
                <a:spcPct val="100000"/>
              </a:lnSpc>
              <a:spcBef>
                <a:spcPts val="1800"/>
              </a:spcBef>
              <a:spcAft>
                <a:spcPts val="0"/>
              </a:spcAft>
              <a:buSzPct val="100000"/>
              <a:buNone/>
            </a:pPr>
            <a:r>
              <a:rPr lang="en-US"/>
              <a:t>Strategies to help protect your money when using online banking.</a:t>
            </a:r>
            <a:endParaRPr/>
          </a:p>
        </p:txBody>
      </p:sp>
      <p:sp>
        <p:nvSpPr>
          <p:cNvPr id="48" name="Google Shape;48;p2"/>
          <p:cNvSpPr txBox="1">
            <a:spLocks noGrp="1"/>
          </p:cNvSpPr>
          <p:nvPr>
            <p:ph type="body" idx="2"/>
          </p:nvPr>
        </p:nvSpPr>
        <p:spPr>
          <a:xfrm>
            <a:off x="5000978" y="969762"/>
            <a:ext cx="5848350" cy="523220"/>
          </a:xfrm>
          <a:prstGeom prst="rect">
            <a:avLst/>
          </a:prstGeom>
          <a:noFill/>
          <a:ln>
            <a:noFill/>
          </a:ln>
        </p:spPr>
        <p:txBody>
          <a:bodyPr spcFirstLastPara="1" wrap="square" lIns="0" tIns="0" rIns="0" bIns="0" anchor="t" anchorCtr="0">
            <a:normAutofit/>
          </a:bodyPr>
          <a:lstStyle/>
          <a:p>
            <a:pPr marL="228600" lvl="0" indent="-228600" algn="l" rtl="0">
              <a:lnSpc>
                <a:spcPct val="100000"/>
              </a:lnSpc>
              <a:spcBef>
                <a:spcPts val="0"/>
              </a:spcBef>
              <a:spcAft>
                <a:spcPts val="0"/>
              </a:spcAft>
              <a:buSzPts val="2800"/>
              <a:buNone/>
            </a:pPr>
            <a:r>
              <a:rPr lang="en-US"/>
              <a:t>Today you will learn... </a:t>
            </a:r>
            <a:endParaRPr/>
          </a:p>
        </p:txBody>
      </p:sp>
      <p:sp>
        <p:nvSpPr>
          <p:cNvPr id="49" name="Google Shape;49;p2"/>
          <p:cNvSpPr txBox="1">
            <a:spLocks noGrp="1"/>
          </p:cNvSpPr>
          <p:nvPr>
            <p:ph type="body" idx="4"/>
          </p:nvPr>
        </p:nvSpPr>
        <p:spPr>
          <a:xfrm>
            <a:off x="554737" y="375758"/>
            <a:ext cx="3386326" cy="1798372"/>
          </a:xfrm>
          <a:prstGeom prst="rect">
            <a:avLst/>
          </a:prstGeom>
          <a:noFill/>
          <a:ln>
            <a:noFill/>
          </a:ln>
        </p:spPr>
        <p:txBody>
          <a:bodyPr spcFirstLastPara="1" wrap="square" lIns="0" tIns="0" rIns="0" bIns="0" anchor="ctr" anchorCtr="0">
            <a:normAutofit/>
          </a:bodyPr>
          <a:lstStyle/>
          <a:p>
            <a:pPr marL="228600" lvl="0" indent="-228600" algn="ctr" rtl="0">
              <a:lnSpc>
                <a:spcPct val="100000"/>
              </a:lnSpc>
              <a:spcBef>
                <a:spcPts val="0"/>
              </a:spcBef>
              <a:spcAft>
                <a:spcPts val="0"/>
              </a:spcAft>
              <a:buSzPts val="5400"/>
              <a:buNone/>
            </a:pPr>
            <a:r>
              <a:rPr lang="en-US"/>
              <a:t>Workshop</a:t>
            </a:r>
            <a:br>
              <a:rPr lang="en-US"/>
            </a:br>
            <a:r>
              <a:rPr lang="en-US"/>
              <a:t>Goals</a:t>
            </a:r>
            <a:endParaRPr/>
          </a:p>
        </p:txBody>
      </p:sp>
      <p:sp>
        <p:nvSpPr>
          <p:cNvPr id="50" name="Google Shape;50;p2"/>
          <p:cNvSpPr/>
          <p:nvPr/>
        </p:nvSpPr>
        <p:spPr>
          <a:xfrm>
            <a:off x="5117860" y="2200145"/>
            <a:ext cx="621486" cy="62148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a:solidFill>
                  <a:schemeClr val="lt1"/>
                </a:solidFill>
                <a:latin typeface="Verdana"/>
                <a:ea typeface="Verdana"/>
                <a:cs typeface="Verdana"/>
                <a:sym typeface="Verdana"/>
              </a:rPr>
              <a:t>1</a:t>
            </a:r>
            <a:endParaRPr/>
          </a:p>
        </p:txBody>
      </p:sp>
      <p:sp>
        <p:nvSpPr>
          <p:cNvPr id="51" name="Google Shape;51;p2"/>
          <p:cNvSpPr/>
          <p:nvPr/>
        </p:nvSpPr>
        <p:spPr>
          <a:xfrm>
            <a:off x="5117860" y="3184620"/>
            <a:ext cx="621486" cy="62148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a:solidFill>
                  <a:schemeClr val="lt1"/>
                </a:solidFill>
                <a:latin typeface="Verdana"/>
                <a:ea typeface="Verdana"/>
                <a:cs typeface="Verdana"/>
                <a:sym typeface="Verdana"/>
              </a:rPr>
              <a:t>2</a:t>
            </a:r>
            <a:endParaRPr/>
          </a:p>
        </p:txBody>
      </p:sp>
      <p:sp>
        <p:nvSpPr>
          <p:cNvPr id="52" name="Google Shape;52;p2"/>
          <p:cNvSpPr/>
          <p:nvPr/>
        </p:nvSpPr>
        <p:spPr>
          <a:xfrm>
            <a:off x="5117860" y="4145972"/>
            <a:ext cx="621486" cy="62148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a:solidFill>
                  <a:schemeClr val="lt1"/>
                </a:solidFill>
                <a:latin typeface="Verdana"/>
                <a:ea typeface="Verdana"/>
                <a:cs typeface="Verdana"/>
                <a:sym typeface="Verdana"/>
              </a:rPr>
              <a:t>3</a:t>
            </a:r>
            <a:endParaRPr/>
          </a:p>
        </p:txBody>
      </p:sp>
      <p:sp>
        <p:nvSpPr>
          <p:cNvPr id="53" name="Google Shape;53;p2"/>
          <p:cNvSpPr/>
          <p:nvPr/>
        </p:nvSpPr>
        <p:spPr>
          <a:xfrm>
            <a:off x="5117860" y="5017005"/>
            <a:ext cx="621486" cy="62148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a:solidFill>
                  <a:schemeClr val="lt1"/>
                </a:solidFill>
                <a:latin typeface="Verdana"/>
                <a:ea typeface="Verdana"/>
                <a:cs typeface="Verdana"/>
                <a:sym typeface="Verdana"/>
              </a:rPr>
              <a:t>4</a:t>
            </a:r>
            <a:endParaRPr/>
          </a:p>
        </p:txBody>
      </p:sp>
      <p:pic>
        <p:nvPicPr>
          <p:cNvPr id="54" name="Google Shape;54;p2"/>
          <p:cNvPicPr preferRelativeResize="0">
            <a:picLocks noGrp="1"/>
          </p:cNvPicPr>
          <p:nvPr>
            <p:ph type="pic" idx="3"/>
          </p:nvPr>
        </p:nvPicPr>
        <p:blipFill rotWithShape="1">
          <a:blip r:embed="rId3">
            <a:alphaModFix/>
          </a:blip>
          <a:srcRect l="24" r="24"/>
          <a:stretch/>
        </p:blipFill>
        <p:spPr>
          <a:xfrm>
            <a:off x="819912" y="2962640"/>
            <a:ext cx="2855976" cy="285597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19"/>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334" name="Google Shape;334;p19"/>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Using Your New Account</a:t>
            </a:r>
            <a:endParaRPr/>
          </a:p>
        </p:txBody>
      </p:sp>
      <p:sp>
        <p:nvSpPr>
          <p:cNvPr id="335" name="Google Shape;335;p19"/>
          <p:cNvSpPr txBox="1"/>
          <p:nvPr/>
        </p:nvSpPr>
        <p:spPr>
          <a:xfrm>
            <a:off x="652719" y="1488262"/>
            <a:ext cx="3603398" cy="502735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chemeClr val="accent1"/>
                </a:solidFill>
                <a:latin typeface="Verdana"/>
                <a:ea typeface="Verdana"/>
                <a:cs typeface="Verdana"/>
                <a:sym typeface="Verdana"/>
              </a:rPr>
              <a:t>For checking accounts</a:t>
            </a:r>
            <a:endParaRPr sz="1600" b="1" i="0" u="none" strike="noStrike" cap="none">
              <a:solidFill>
                <a:schemeClr val="accent1"/>
              </a:solidFill>
              <a:latin typeface="Verdana"/>
              <a:ea typeface="Verdana"/>
              <a:cs typeface="Verdana"/>
              <a:sym typeface="Verdana"/>
            </a:endParaRPr>
          </a:p>
          <a:p>
            <a:pPr marL="112713" marR="0" lvl="0" indent="-112713" algn="l" rtl="0">
              <a:lnSpc>
                <a:spcPct val="100000"/>
              </a:lnSpc>
              <a:spcBef>
                <a:spcPts val="600"/>
              </a:spcBef>
              <a:spcAft>
                <a:spcPts val="0"/>
              </a:spcAft>
              <a:buClr>
                <a:srgbClr val="7F7F7F"/>
              </a:buClr>
              <a:buSzPts val="1600"/>
              <a:buFont typeface="Arial"/>
              <a:buChar char="•"/>
            </a:pPr>
            <a:r>
              <a:rPr lang="en-US" sz="1600" b="0" i="0" u="none" strike="noStrike" cap="none">
                <a:solidFill>
                  <a:srgbClr val="000000"/>
                </a:solidFill>
                <a:latin typeface="Verdana"/>
                <a:ea typeface="Verdana"/>
                <a:cs typeface="Verdana"/>
                <a:sym typeface="Verdana"/>
              </a:rPr>
              <a:t>Pay bills</a:t>
            </a:r>
            <a:endParaRPr sz="1600" b="0" i="0" u="none" strike="noStrike" cap="none">
              <a:solidFill>
                <a:srgbClr val="000000"/>
              </a:solidFill>
              <a:latin typeface="Verdana"/>
              <a:ea typeface="Verdana"/>
              <a:cs typeface="Verdana"/>
              <a:sym typeface="Verdana"/>
            </a:endParaRPr>
          </a:p>
          <a:p>
            <a:pPr marL="112713" marR="0" lvl="0" indent="-112713" algn="l" rtl="0">
              <a:lnSpc>
                <a:spcPct val="100000"/>
              </a:lnSpc>
              <a:spcBef>
                <a:spcPts val="600"/>
              </a:spcBef>
              <a:spcAft>
                <a:spcPts val="0"/>
              </a:spcAft>
              <a:buClr>
                <a:srgbClr val="7F7F7F"/>
              </a:buClr>
              <a:buSzPts val="1600"/>
              <a:buFont typeface="Arial"/>
              <a:buChar char="•"/>
            </a:pPr>
            <a:r>
              <a:rPr lang="en-US" sz="1600" b="0" i="0" u="none" strike="noStrike" cap="none">
                <a:solidFill>
                  <a:srgbClr val="000000"/>
                </a:solidFill>
                <a:latin typeface="Verdana"/>
                <a:ea typeface="Verdana"/>
                <a:cs typeface="Verdana"/>
                <a:sym typeface="Verdana"/>
              </a:rPr>
              <a:t>Purchase items</a:t>
            </a:r>
            <a:endParaRPr sz="1600" b="0" i="0" u="none" strike="noStrike" cap="none">
              <a:solidFill>
                <a:srgbClr val="000000"/>
              </a:solidFill>
              <a:latin typeface="Verdana"/>
              <a:ea typeface="Verdana"/>
              <a:cs typeface="Verdana"/>
              <a:sym typeface="Verdana"/>
            </a:endParaRPr>
          </a:p>
          <a:p>
            <a:pPr marL="112713" marR="0" lvl="0" indent="-112713" algn="l" rtl="0">
              <a:lnSpc>
                <a:spcPct val="100000"/>
              </a:lnSpc>
              <a:spcBef>
                <a:spcPts val="600"/>
              </a:spcBef>
              <a:spcAft>
                <a:spcPts val="0"/>
              </a:spcAft>
              <a:buClr>
                <a:srgbClr val="7F7F7F"/>
              </a:buClr>
              <a:buSzPts val="1600"/>
              <a:buFont typeface="Arial"/>
              <a:buChar char="•"/>
            </a:pPr>
            <a:r>
              <a:rPr lang="en-US" sz="1600" b="0" i="0" u="none" strike="noStrike" cap="none">
                <a:solidFill>
                  <a:srgbClr val="000000"/>
                </a:solidFill>
                <a:latin typeface="Verdana"/>
                <a:ea typeface="Verdana"/>
                <a:cs typeface="Verdana"/>
                <a:sym typeface="Verdana"/>
              </a:rPr>
              <a:t>Make deposits</a:t>
            </a:r>
            <a:endParaRPr sz="1600" b="0" i="0" u="none" strike="noStrike" cap="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chemeClr val="accent1"/>
                </a:solidFill>
                <a:latin typeface="Verdana"/>
                <a:ea typeface="Verdana"/>
                <a:cs typeface="Verdana"/>
                <a:sym typeface="Verdana"/>
              </a:rPr>
              <a:t>For saving accounts</a:t>
            </a:r>
            <a:endParaRPr sz="1600" b="1" i="0" u="none" strike="noStrike" cap="none">
              <a:solidFill>
                <a:schemeClr val="accent1"/>
              </a:solidFill>
              <a:latin typeface="Verdana"/>
              <a:ea typeface="Verdana"/>
              <a:cs typeface="Verdana"/>
              <a:sym typeface="Verdana"/>
            </a:endParaRPr>
          </a:p>
          <a:p>
            <a:pPr marL="112713" marR="0" lvl="0" indent="-112713" algn="l" rtl="0">
              <a:lnSpc>
                <a:spcPct val="100000"/>
              </a:lnSpc>
              <a:spcBef>
                <a:spcPts val="600"/>
              </a:spcBef>
              <a:spcAft>
                <a:spcPts val="0"/>
              </a:spcAft>
              <a:buClr>
                <a:srgbClr val="7F7F7F"/>
              </a:buClr>
              <a:buSzPts val="1600"/>
              <a:buFont typeface="Arial"/>
              <a:buChar char="•"/>
            </a:pPr>
            <a:r>
              <a:rPr lang="en-US" sz="1600" b="0" i="0" u="none" strike="noStrike" cap="none">
                <a:solidFill>
                  <a:srgbClr val="000000"/>
                </a:solidFill>
                <a:latin typeface="Verdana"/>
                <a:ea typeface="Verdana"/>
                <a:cs typeface="Verdana"/>
                <a:sym typeface="Verdana"/>
              </a:rPr>
              <a:t>Earn interest</a:t>
            </a:r>
            <a:endParaRPr sz="1600" b="0" i="0" u="none" strike="noStrike" cap="none">
              <a:solidFill>
                <a:srgbClr val="000000"/>
              </a:solidFill>
              <a:latin typeface="Verdana"/>
              <a:ea typeface="Verdana"/>
              <a:cs typeface="Verdana"/>
              <a:sym typeface="Verdana"/>
            </a:endParaRPr>
          </a:p>
          <a:p>
            <a:pPr marL="112713" marR="0" lvl="0" indent="-112713" algn="l" rtl="0">
              <a:lnSpc>
                <a:spcPct val="100000"/>
              </a:lnSpc>
              <a:spcBef>
                <a:spcPts val="600"/>
              </a:spcBef>
              <a:spcAft>
                <a:spcPts val="0"/>
              </a:spcAft>
              <a:buClr>
                <a:srgbClr val="7F7F7F"/>
              </a:buClr>
              <a:buSzPts val="1600"/>
              <a:buFont typeface="Arial"/>
              <a:buChar char="•"/>
            </a:pPr>
            <a:r>
              <a:rPr lang="en-US" sz="1600" b="0" i="0" u="none" strike="noStrike" cap="none">
                <a:solidFill>
                  <a:srgbClr val="000000"/>
                </a:solidFill>
                <a:latin typeface="Verdana"/>
                <a:ea typeface="Verdana"/>
                <a:cs typeface="Verdana"/>
                <a:sym typeface="Verdana"/>
              </a:rPr>
              <a:t>Deposit money </a:t>
            </a:r>
            <a:endParaRPr sz="1600" b="0" i="0" u="none" strike="noStrike" cap="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chemeClr val="accent1"/>
                </a:solidFill>
                <a:latin typeface="Verdana"/>
                <a:ea typeface="Verdana"/>
                <a:cs typeface="Verdana"/>
                <a:sym typeface="Verdana"/>
              </a:rPr>
              <a:t>How to deposit a check</a:t>
            </a:r>
            <a:endParaRPr sz="1600" b="1" i="0" u="none" strike="noStrike" cap="none">
              <a:solidFill>
                <a:schemeClr val="accent1"/>
              </a:solidFill>
              <a:latin typeface="Verdana"/>
              <a:ea typeface="Verdana"/>
              <a:cs typeface="Verdana"/>
              <a:sym typeface="Verdana"/>
            </a:endParaRPr>
          </a:p>
          <a:p>
            <a:pPr marL="112713" marR="0" lvl="0" indent="-112713" algn="l" rtl="0">
              <a:lnSpc>
                <a:spcPct val="100000"/>
              </a:lnSpc>
              <a:spcBef>
                <a:spcPts val="600"/>
              </a:spcBef>
              <a:spcAft>
                <a:spcPts val="0"/>
              </a:spcAft>
              <a:buClr>
                <a:srgbClr val="7F7F7F"/>
              </a:buClr>
              <a:buSzPts val="1600"/>
              <a:buFont typeface="Arial"/>
              <a:buChar char="•"/>
            </a:pPr>
            <a:r>
              <a:rPr lang="en-US" sz="1600" b="0" i="0" u="none" strike="noStrike" cap="none">
                <a:solidFill>
                  <a:srgbClr val="000000"/>
                </a:solidFill>
                <a:latin typeface="Verdana"/>
                <a:ea typeface="Verdana"/>
                <a:cs typeface="Verdana"/>
                <a:sym typeface="Verdana"/>
              </a:rPr>
              <a:t>Give the check to a teller </a:t>
            </a:r>
            <a:br>
              <a:rPr lang="en-US" sz="1600" b="0" i="0" u="none" strike="noStrike" cap="none">
                <a:solidFill>
                  <a:srgbClr val="000000"/>
                </a:solidFill>
                <a:latin typeface="Verdana"/>
                <a:ea typeface="Verdana"/>
                <a:cs typeface="Verdana"/>
                <a:sym typeface="Verdana"/>
              </a:rPr>
            </a:br>
            <a:r>
              <a:rPr lang="en-US" sz="1600" b="0" i="0" u="none" strike="noStrike" cap="none">
                <a:solidFill>
                  <a:srgbClr val="000000"/>
                </a:solidFill>
                <a:latin typeface="Verdana"/>
                <a:ea typeface="Verdana"/>
                <a:cs typeface="Verdana"/>
                <a:sym typeface="Verdana"/>
              </a:rPr>
              <a:t>inside the branch</a:t>
            </a:r>
            <a:endParaRPr sz="1600" b="0" i="0" u="none" strike="noStrike" cap="none">
              <a:solidFill>
                <a:srgbClr val="000000"/>
              </a:solidFill>
              <a:latin typeface="Verdana"/>
              <a:ea typeface="Verdana"/>
              <a:cs typeface="Verdana"/>
              <a:sym typeface="Verdana"/>
            </a:endParaRPr>
          </a:p>
          <a:p>
            <a:pPr marL="112713" marR="0" lvl="0" indent="-112713" algn="l" rtl="0">
              <a:lnSpc>
                <a:spcPct val="100000"/>
              </a:lnSpc>
              <a:spcBef>
                <a:spcPts val="600"/>
              </a:spcBef>
              <a:spcAft>
                <a:spcPts val="0"/>
              </a:spcAft>
              <a:buClr>
                <a:srgbClr val="7F7F7F"/>
              </a:buClr>
              <a:buSzPts val="1600"/>
              <a:buFont typeface="Arial"/>
              <a:buChar char="•"/>
            </a:pPr>
            <a:r>
              <a:rPr lang="en-US" sz="1600" b="0" i="0" u="none" strike="noStrike" cap="none">
                <a:solidFill>
                  <a:srgbClr val="000000"/>
                </a:solidFill>
                <a:latin typeface="Verdana"/>
                <a:ea typeface="Verdana"/>
                <a:cs typeface="Verdana"/>
                <a:sym typeface="Verdana"/>
              </a:rPr>
              <a:t>Deposit the check at an ATM</a:t>
            </a:r>
            <a:endParaRPr sz="1600" b="0" i="0" u="none" strike="noStrike" cap="none">
              <a:solidFill>
                <a:srgbClr val="000000"/>
              </a:solidFill>
              <a:latin typeface="Verdana"/>
              <a:ea typeface="Verdana"/>
              <a:cs typeface="Verdana"/>
              <a:sym typeface="Verdana"/>
            </a:endParaRPr>
          </a:p>
          <a:p>
            <a:pPr marL="112713" marR="0" lvl="0" indent="-112713" algn="l" rtl="0">
              <a:lnSpc>
                <a:spcPct val="100000"/>
              </a:lnSpc>
              <a:spcBef>
                <a:spcPts val="600"/>
              </a:spcBef>
              <a:spcAft>
                <a:spcPts val="0"/>
              </a:spcAft>
              <a:buClr>
                <a:srgbClr val="7F7F7F"/>
              </a:buClr>
              <a:buSzPts val="1600"/>
              <a:buFont typeface="Arial"/>
              <a:buChar char="•"/>
            </a:pPr>
            <a:r>
              <a:rPr lang="en-US" sz="1600" b="0" i="0" u="none" strike="noStrike" cap="none">
                <a:solidFill>
                  <a:srgbClr val="000000"/>
                </a:solidFill>
                <a:latin typeface="Verdana"/>
                <a:ea typeface="Verdana"/>
                <a:cs typeface="Verdana"/>
                <a:sym typeface="Verdana"/>
              </a:rPr>
              <a:t>Use mobile banking</a:t>
            </a: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Verdana"/>
              <a:ea typeface="Verdana"/>
              <a:cs typeface="Verdana"/>
              <a:sym typeface="Verdana"/>
            </a:endParaRPr>
          </a:p>
        </p:txBody>
      </p:sp>
      <p:pic>
        <p:nvPicPr>
          <p:cNvPr id="336" name="Google Shape;336;p19" descr="A picture containing diagram&#10;&#10;Description automatically generated"/>
          <p:cNvPicPr preferRelativeResize="0"/>
          <p:nvPr/>
        </p:nvPicPr>
        <p:blipFill rotWithShape="1">
          <a:blip r:embed="rId3">
            <a:alphaModFix/>
          </a:blip>
          <a:srcRect/>
          <a:stretch/>
        </p:blipFill>
        <p:spPr>
          <a:xfrm>
            <a:off x="8873851" y="342388"/>
            <a:ext cx="2612594" cy="3055800"/>
          </a:xfrm>
          <a:prstGeom prst="rect">
            <a:avLst/>
          </a:prstGeom>
          <a:noFill/>
          <a:ln>
            <a:noFill/>
          </a:ln>
        </p:spPr>
      </p:pic>
      <p:sp>
        <p:nvSpPr>
          <p:cNvPr id="3" name="TextBox 2">
            <a:extLst>
              <a:ext uri="{FF2B5EF4-FFF2-40B4-BE49-F238E27FC236}">
                <a16:creationId xmlns:a16="http://schemas.microsoft.com/office/drawing/2014/main" id="{26CB09D3-6871-C065-8D74-68C2C6C0D921}"/>
              </a:ext>
            </a:extLst>
          </p:cNvPr>
          <p:cNvSpPr txBox="1"/>
          <p:nvPr/>
        </p:nvSpPr>
        <p:spPr>
          <a:xfrm>
            <a:off x="4805588" y="1488262"/>
            <a:ext cx="4068263" cy="4370427"/>
          </a:xfrm>
          <a:prstGeom prst="rect">
            <a:avLst/>
          </a:prstGeom>
          <a:noFill/>
        </p:spPr>
        <p:txBody>
          <a:bodyPr wrap="square">
            <a:spAutoFit/>
          </a:bodyPr>
          <a:lstStyle/>
          <a:p>
            <a:pPr>
              <a:buSzPts val="1600"/>
            </a:pPr>
            <a:r>
              <a:rPr lang="en-US" sz="1600" b="1">
                <a:solidFill>
                  <a:schemeClr val="accent1"/>
                </a:solidFill>
                <a:latin typeface="Verdana"/>
                <a:ea typeface="Verdana"/>
                <a:sym typeface="Verdana"/>
              </a:rPr>
              <a:t>How to use direct deposit</a:t>
            </a:r>
          </a:p>
          <a:p>
            <a:pPr marL="112713" indent="-112713">
              <a:spcBef>
                <a:spcPts val="600"/>
              </a:spcBef>
              <a:buClr>
                <a:srgbClr val="7F7F7F"/>
              </a:buClr>
              <a:buSzPts val="1600"/>
              <a:buFont typeface="Arial"/>
              <a:buChar char="•"/>
            </a:pPr>
            <a:r>
              <a:rPr lang="en-US" sz="1600">
                <a:latin typeface="Verdana"/>
                <a:ea typeface="Verdana"/>
                <a:sym typeface="Verdana"/>
              </a:rPr>
              <a:t>Set up direct deposit with </a:t>
            </a:r>
            <a:br>
              <a:rPr lang="en-US" sz="1600">
                <a:latin typeface="Verdana"/>
                <a:ea typeface="Verdana"/>
                <a:sym typeface="Verdana"/>
              </a:rPr>
            </a:br>
            <a:r>
              <a:rPr lang="en-US" sz="1600">
                <a:latin typeface="Verdana"/>
                <a:ea typeface="Verdana"/>
                <a:sym typeface="Verdana"/>
              </a:rPr>
              <a:t>your employer</a:t>
            </a:r>
            <a:br>
              <a:rPr lang="en-US" sz="1600">
                <a:latin typeface="Verdana"/>
                <a:ea typeface="Verdana"/>
                <a:sym typeface="Verdana"/>
              </a:rPr>
            </a:br>
            <a:endParaRPr lang="en-US" sz="1600">
              <a:latin typeface="Verdana"/>
              <a:ea typeface="Verdana"/>
              <a:sym typeface="Verdana"/>
            </a:endParaRPr>
          </a:p>
          <a:p>
            <a:pPr marL="0" lvl="0" indent="0">
              <a:buSzPts val="1600"/>
              <a:buFont typeface="Arial"/>
              <a:buNone/>
            </a:pPr>
            <a:r>
              <a:rPr lang="en-US" sz="1600" b="1">
                <a:solidFill>
                  <a:schemeClr val="accent1"/>
                </a:solidFill>
                <a:latin typeface="Verdana"/>
                <a:ea typeface="Verdana"/>
                <a:sym typeface="Verdana"/>
              </a:rPr>
              <a:t>How to withdraw money</a:t>
            </a:r>
          </a:p>
          <a:p>
            <a:pPr marL="112713" marR="0" lvl="0" indent="-112713" algn="l" rtl="0">
              <a:lnSpc>
                <a:spcPct val="100000"/>
              </a:lnSpc>
              <a:spcBef>
                <a:spcPts val="600"/>
              </a:spcBef>
              <a:spcAft>
                <a:spcPts val="0"/>
              </a:spcAft>
              <a:buClr>
                <a:srgbClr val="7F7F7F"/>
              </a:buClr>
              <a:buSzPts val="1600"/>
              <a:buFont typeface="Arial"/>
              <a:buChar char="•"/>
            </a:pPr>
            <a:r>
              <a:rPr lang="en-US" sz="1600">
                <a:latin typeface="Verdana"/>
                <a:ea typeface="Verdana"/>
                <a:sym typeface="Verdana"/>
              </a:rPr>
              <a:t>Visit a teller inside a branch</a:t>
            </a:r>
          </a:p>
          <a:p>
            <a:pPr marL="112713" marR="0" lvl="0" indent="-112713" algn="l" rtl="0">
              <a:lnSpc>
                <a:spcPct val="100000"/>
              </a:lnSpc>
              <a:spcBef>
                <a:spcPts val="600"/>
              </a:spcBef>
              <a:spcAft>
                <a:spcPts val="0"/>
              </a:spcAft>
              <a:buClr>
                <a:srgbClr val="7F7F7F"/>
              </a:buClr>
              <a:buSzPts val="1600"/>
              <a:buFont typeface="Arial"/>
              <a:buChar char="•"/>
            </a:pPr>
            <a:r>
              <a:rPr lang="en-US" sz="1600">
                <a:latin typeface="Verdana"/>
                <a:ea typeface="Verdana"/>
                <a:sym typeface="Verdana"/>
              </a:rPr>
              <a:t>Use your debit card at an ATM</a:t>
            </a:r>
          </a:p>
          <a:p>
            <a:pPr marL="112713" marR="0" lvl="0" indent="-112713" algn="l" rtl="0">
              <a:lnSpc>
                <a:spcPct val="100000"/>
              </a:lnSpc>
              <a:spcBef>
                <a:spcPts val="600"/>
              </a:spcBef>
              <a:spcAft>
                <a:spcPts val="0"/>
              </a:spcAft>
              <a:buClr>
                <a:srgbClr val="7F7F7F"/>
              </a:buClr>
              <a:buSzPts val="1600"/>
              <a:buFont typeface="Arial"/>
              <a:buChar char="•"/>
            </a:pPr>
            <a:r>
              <a:rPr lang="en-US" sz="1600">
                <a:latin typeface="Verdana"/>
                <a:ea typeface="Verdana"/>
                <a:sym typeface="Verdana"/>
              </a:rPr>
              <a:t>Use your debit card at a store that </a:t>
            </a:r>
            <a:br>
              <a:rPr lang="en-US" sz="1600">
                <a:latin typeface="Verdana"/>
                <a:ea typeface="Verdana"/>
                <a:sym typeface="Verdana"/>
              </a:rPr>
            </a:br>
            <a:r>
              <a:rPr lang="en-US" sz="1600">
                <a:latin typeface="Verdana"/>
                <a:ea typeface="Verdana"/>
                <a:sym typeface="Verdana"/>
              </a:rPr>
              <a:t>allows cash back for purchases</a:t>
            </a:r>
          </a:p>
          <a:p>
            <a:pPr marL="0" marR="0" lvl="0" indent="0" algn="l" rtl="0">
              <a:lnSpc>
                <a:spcPct val="100000"/>
              </a:lnSpc>
              <a:spcBef>
                <a:spcPts val="0"/>
              </a:spcBef>
              <a:spcAft>
                <a:spcPts val="0"/>
              </a:spcAft>
              <a:buClr>
                <a:srgbClr val="000000"/>
              </a:buClr>
              <a:buSzPts val="1600"/>
              <a:buFont typeface="Arial"/>
              <a:buNone/>
            </a:pPr>
            <a:endParaRPr lang="en-US" sz="1400" b="0" i="0" u="none" strike="noStrike" cap="none">
              <a:solidFill>
                <a:srgbClr val="000000"/>
              </a:solidFill>
              <a:latin typeface="Verdana"/>
              <a:ea typeface="Verdana"/>
              <a:cs typeface="Verdana"/>
              <a:sym typeface="Verdana"/>
            </a:endParaRPr>
          </a:p>
          <a:p>
            <a:pPr>
              <a:buSzPts val="1600"/>
            </a:pPr>
            <a:r>
              <a:rPr lang="en-US" sz="1600" b="1">
                <a:solidFill>
                  <a:schemeClr val="accent1"/>
                </a:solidFill>
                <a:latin typeface="Verdana"/>
                <a:ea typeface="Verdana"/>
                <a:sym typeface="Verdana"/>
              </a:rPr>
              <a:t>How to pay for items</a:t>
            </a:r>
          </a:p>
          <a:p>
            <a:pPr marL="112713" indent="-112713">
              <a:spcBef>
                <a:spcPts val="600"/>
              </a:spcBef>
              <a:buClr>
                <a:srgbClr val="7F7F7F"/>
              </a:buClr>
              <a:buSzPts val="1600"/>
              <a:buFont typeface="Arial"/>
              <a:buChar char="•"/>
            </a:pPr>
            <a:r>
              <a:rPr lang="en-US" sz="1600">
                <a:latin typeface="Verdana"/>
                <a:ea typeface="Verdana"/>
                <a:sym typeface="Verdana"/>
              </a:rPr>
              <a:t>Withdraw cash</a:t>
            </a:r>
          </a:p>
          <a:p>
            <a:pPr marL="112713" indent="-112713">
              <a:spcBef>
                <a:spcPts val="600"/>
              </a:spcBef>
              <a:buClr>
                <a:srgbClr val="7F7F7F"/>
              </a:buClr>
              <a:buSzPts val="1600"/>
              <a:buFont typeface="Arial"/>
              <a:buChar char="•"/>
            </a:pPr>
            <a:r>
              <a:rPr lang="en-US" sz="1600">
                <a:latin typeface="Verdana"/>
                <a:ea typeface="Verdana"/>
                <a:sym typeface="Verdana"/>
              </a:rPr>
              <a:t>Use a debit card</a:t>
            </a:r>
          </a:p>
          <a:p>
            <a:pPr marL="112713" indent="-112713">
              <a:spcBef>
                <a:spcPts val="600"/>
              </a:spcBef>
              <a:buClr>
                <a:srgbClr val="7F7F7F"/>
              </a:buClr>
              <a:buSzPts val="1600"/>
              <a:buFont typeface="Arial"/>
              <a:buChar char="•"/>
            </a:pPr>
            <a:r>
              <a:rPr lang="en-US" sz="1600">
                <a:latin typeface="Verdana"/>
                <a:ea typeface="Verdana"/>
                <a:sym typeface="Verdana"/>
              </a:rPr>
              <a:t>Write a check</a:t>
            </a:r>
          </a:p>
          <a:p>
            <a:pPr marL="112713" indent="-112713">
              <a:spcBef>
                <a:spcPts val="600"/>
              </a:spcBef>
              <a:buClr>
                <a:srgbClr val="7F7F7F"/>
              </a:buClr>
              <a:buSzPts val="1600"/>
              <a:buFont typeface="Arial"/>
              <a:buChar char="•"/>
            </a:pPr>
            <a:r>
              <a:rPr lang="en-US" sz="1600">
                <a:latin typeface="Verdana"/>
                <a:ea typeface="Verdana"/>
                <a:sym typeface="Verdana"/>
              </a:rPr>
              <a:t>Set up auto-pay</a:t>
            </a:r>
            <a:endParaRPr lang="en-US" sz="1600">
              <a:latin typeface="Verdana"/>
              <a:ea typeface="Verdan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0"/>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342" name="Google Shape;342;p20"/>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Online Banking</a:t>
            </a:r>
            <a:endParaRPr/>
          </a:p>
        </p:txBody>
      </p:sp>
      <p:pic>
        <p:nvPicPr>
          <p:cNvPr id="343" name="Google Shape;343;p20"/>
          <p:cNvPicPr preferRelativeResize="0"/>
          <p:nvPr/>
        </p:nvPicPr>
        <p:blipFill rotWithShape="1">
          <a:blip r:embed="rId3">
            <a:alphaModFix/>
          </a:blip>
          <a:srcRect/>
          <a:stretch/>
        </p:blipFill>
        <p:spPr>
          <a:xfrm>
            <a:off x="1013481" y="2011963"/>
            <a:ext cx="4513430" cy="3395426"/>
          </a:xfrm>
          <a:prstGeom prst="rect">
            <a:avLst/>
          </a:prstGeom>
          <a:noFill/>
          <a:ln>
            <a:noFill/>
          </a:ln>
        </p:spPr>
      </p:pic>
      <p:sp>
        <p:nvSpPr>
          <p:cNvPr id="344" name="Google Shape;344;p20"/>
          <p:cNvSpPr txBox="1"/>
          <p:nvPr/>
        </p:nvSpPr>
        <p:spPr>
          <a:xfrm>
            <a:off x="6177280" y="1130300"/>
            <a:ext cx="5341619" cy="468630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800" b="1" i="0" u="none" strike="noStrike" cap="none">
                <a:solidFill>
                  <a:schemeClr val="accent2"/>
                </a:solidFill>
                <a:latin typeface="Verdana"/>
                <a:ea typeface="Verdana"/>
                <a:cs typeface="Verdana"/>
                <a:sym typeface="Verdana"/>
              </a:rPr>
              <a:t>Anytime you access your account at a financial institution using the internet via a computer, tablet, or phone, you’re using online banking! </a:t>
            </a:r>
            <a:endParaRPr sz="1800" b="1" i="0" u="none" strike="noStrike" cap="none">
              <a:solidFill>
                <a:srgbClr val="000000"/>
              </a:solidFill>
              <a:latin typeface="Verdana"/>
              <a:ea typeface="Verdana"/>
              <a:cs typeface="Verdana"/>
              <a:sym typeface="Verdana"/>
            </a:endParaRPr>
          </a:p>
          <a:p>
            <a:pPr marL="0" marR="0" lvl="0" indent="0" algn="l" rtl="0">
              <a:lnSpc>
                <a:spcPct val="100000"/>
              </a:lnSpc>
              <a:spcBef>
                <a:spcPts val="1800"/>
              </a:spcBef>
              <a:spcAft>
                <a:spcPts val="0"/>
              </a:spcAft>
              <a:buNone/>
            </a:pPr>
            <a:r>
              <a:rPr lang="en-US" sz="1600" b="1" i="0" u="none" strike="noStrike" cap="none">
                <a:solidFill>
                  <a:schemeClr val="accent1"/>
                </a:solidFill>
                <a:latin typeface="Verdana"/>
                <a:ea typeface="Verdana"/>
                <a:cs typeface="Verdana"/>
                <a:sym typeface="Verdana"/>
              </a:rPr>
              <a:t>Passwords</a:t>
            </a:r>
            <a:br>
              <a:rPr lang="en-US" sz="1600" b="1" i="0" u="none" strike="noStrike" cap="none">
                <a:solidFill>
                  <a:schemeClr val="accent1"/>
                </a:solidFill>
                <a:latin typeface="Verdana"/>
                <a:ea typeface="Verdana"/>
                <a:cs typeface="Verdana"/>
                <a:sym typeface="Verdana"/>
              </a:rPr>
            </a:br>
            <a:r>
              <a:rPr lang="en-US" sz="1600" b="0" i="0" u="none" strike="noStrike" cap="none">
                <a:solidFill>
                  <a:schemeClr val="accent2"/>
                </a:solidFill>
                <a:latin typeface="Verdana"/>
                <a:ea typeface="Verdana"/>
                <a:cs typeface="Verdana"/>
                <a:sym typeface="Verdana"/>
              </a:rPr>
              <a:t>Use a strong password that is a mix of numbers, letters, and symbols. </a:t>
            </a:r>
            <a:endParaRPr sz="1600" b="0" i="0" u="none" strike="noStrike" cap="none">
              <a:solidFill>
                <a:srgbClr val="000000"/>
              </a:solidFill>
              <a:latin typeface="Verdana"/>
              <a:ea typeface="Verdana"/>
              <a:cs typeface="Verdana"/>
              <a:sym typeface="Verdana"/>
            </a:endParaRPr>
          </a:p>
          <a:p>
            <a:pPr marL="0" marR="0" lvl="0" indent="0" algn="l" rtl="0">
              <a:lnSpc>
                <a:spcPct val="100000"/>
              </a:lnSpc>
              <a:spcBef>
                <a:spcPts val="1800"/>
              </a:spcBef>
              <a:spcAft>
                <a:spcPts val="0"/>
              </a:spcAft>
              <a:buNone/>
            </a:pPr>
            <a:r>
              <a:rPr lang="en-US" sz="1600" b="1" i="0" u="none" strike="noStrike" cap="none">
                <a:solidFill>
                  <a:schemeClr val="accent1"/>
                </a:solidFill>
                <a:latin typeface="Verdana"/>
                <a:ea typeface="Verdana"/>
                <a:cs typeface="Verdana"/>
                <a:sym typeface="Verdana"/>
              </a:rPr>
              <a:t>Public computers</a:t>
            </a:r>
            <a:br>
              <a:rPr lang="en-US" sz="1600" b="1" i="0" u="none" strike="noStrike" cap="none">
                <a:solidFill>
                  <a:schemeClr val="accent1"/>
                </a:solidFill>
                <a:latin typeface="Verdana"/>
                <a:ea typeface="Verdana"/>
                <a:cs typeface="Verdana"/>
                <a:sym typeface="Verdana"/>
              </a:rPr>
            </a:br>
            <a:r>
              <a:rPr lang="en-US" sz="1600" b="0" i="0" u="none" strike="noStrike" cap="none">
                <a:solidFill>
                  <a:schemeClr val="accent2"/>
                </a:solidFill>
                <a:latin typeface="Verdana"/>
                <a:ea typeface="Verdana"/>
                <a:cs typeface="Verdana"/>
                <a:sym typeface="Verdana"/>
              </a:rPr>
              <a:t>Use a secure internet connection. Look for websites that start with “https://”. Log out of all financial institution websites after accessing your accounts on a public computer.</a:t>
            </a:r>
            <a:endParaRPr sz="1600" b="0" i="0" u="none" strike="noStrike" cap="none">
              <a:solidFill>
                <a:srgbClr val="000000"/>
              </a:solidFill>
              <a:latin typeface="Verdana"/>
              <a:ea typeface="Verdana"/>
              <a:cs typeface="Verdana"/>
              <a:sym typeface="Verdana"/>
            </a:endParaRPr>
          </a:p>
          <a:p>
            <a:pPr marL="0" marR="0" lvl="0" indent="0" algn="l" rtl="0">
              <a:lnSpc>
                <a:spcPct val="100000"/>
              </a:lnSpc>
              <a:spcBef>
                <a:spcPts val="1800"/>
              </a:spcBef>
              <a:spcAft>
                <a:spcPts val="0"/>
              </a:spcAft>
              <a:buNone/>
            </a:pPr>
            <a:r>
              <a:rPr lang="en-US" sz="1600" b="1" i="0" u="none" strike="noStrike" cap="none">
                <a:solidFill>
                  <a:schemeClr val="accent1"/>
                </a:solidFill>
                <a:latin typeface="Verdana"/>
                <a:ea typeface="Verdana"/>
                <a:cs typeface="Verdana"/>
                <a:sym typeface="Verdana"/>
              </a:rPr>
              <a:t>Personal information</a:t>
            </a:r>
            <a:br>
              <a:rPr lang="en-US" sz="1600" b="1" i="0" u="none" strike="noStrike" cap="none">
                <a:solidFill>
                  <a:schemeClr val="accent1"/>
                </a:solidFill>
                <a:latin typeface="Verdana"/>
                <a:ea typeface="Verdana"/>
                <a:cs typeface="Verdana"/>
                <a:sym typeface="Verdana"/>
              </a:rPr>
            </a:br>
            <a:r>
              <a:rPr lang="en-US" sz="1600" b="0" i="0" u="none" strike="noStrike" cap="none">
                <a:solidFill>
                  <a:schemeClr val="accent2"/>
                </a:solidFill>
                <a:latin typeface="Verdana"/>
                <a:ea typeface="Verdana"/>
                <a:cs typeface="Verdana"/>
                <a:sym typeface="Verdana"/>
              </a:rPr>
              <a:t>Never provide personal information to someone via email or phone.</a:t>
            </a:r>
            <a:endParaRPr sz="1600" b="0" i="0" u="none" strike="noStrike" cap="none">
              <a:solidFill>
                <a:srgbClr val="000000"/>
              </a:solidFill>
              <a:latin typeface="Verdana"/>
              <a:ea typeface="Verdana"/>
              <a:cs typeface="Verdana"/>
              <a:sym typeface="Verdana"/>
            </a:endParaRPr>
          </a:p>
        </p:txBody>
      </p:sp>
      <p:cxnSp>
        <p:nvCxnSpPr>
          <p:cNvPr id="345" name="Google Shape;345;p20"/>
          <p:cNvCxnSpPr/>
          <p:nvPr/>
        </p:nvCxnSpPr>
        <p:spPr>
          <a:xfrm>
            <a:off x="5881779" y="1130300"/>
            <a:ext cx="0" cy="4686305"/>
          </a:xfrm>
          <a:prstGeom prst="straightConnector1">
            <a:avLst/>
          </a:prstGeom>
          <a:noFill/>
          <a:ln w="19050" cap="flat" cmpd="sng">
            <a:solidFill>
              <a:schemeClr val="accent2"/>
            </a:solidFill>
            <a:prstDash val="solid"/>
            <a:round/>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21"/>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351" name="Google Shape;351;p21"/>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Safety and Security Scenarios</a:t>
            </a:r>
            <a:endParaRPr/>
          </a:p>
        </p:txBody>
      </p:sp>
      <p:grpSp>
        <p:nvGrpSpPr>
          <p:cNvPr id="352" name="Google Shape;352;p21"/>
          <p:cNvGrpSpPr/>
          <p:nvPr/>
        </p:nvGrpSpPr>
        <p:grpSpPr>
          <a:xfrm>
            <a:off x="8742165" y="359002"/>
            <a:ext cx="3027669" cy="3027665"/>
            <a:chOff x="6219775" y="472127"/>
            <a:chExt cx="2473016" cy="2473012"/>
          </a:xfrm>
        </p:grpSpPr>
        <p:pic>
          <p:nvPicPr>
            <p:cNvPr id="353" name="Google Shape;353;p21"/>
            <p:cNvPicPr preferRelativeResize="0"/>
            <p:nvPr/>
          </p:nvPicPr>
          <p:blipFill rotWithShape="1">
            <a:blip r:embed="rId3">
              <a:alphaModFix/>
            </a:blip>
            <a:srcRect/>
            <a:stretch/>
          </p:blipFill>
          <p:spPr>
            <a:xfrm>
              <a:off x="6420623" y="672974"/>
              <a:ext cx="2071319" cy="2071319"/>
            </a:xfrm>
            <a:prstGeom prst="rect">
              <a:avLst/>
            </a:prstGeom>
            <a:noFill/>
            <a:ln>
              <a:noFill/>
            </a:ln>
          </p:spPr>
        </p:pic>
        <p:sp>
          <p:nvSpPr>
            <p:cNvPr id="354" name="Google Shape;354;p21"/>
            <p:cNvSpPr/>
            <p:nvPr/>
          </p:nvSpPr>
          <p:spPr>
            <a:xfrm>
              <a:off x="6219775" y="472127"/>
              <a:ext cx="2473016" cy="2473012"/>
            </a:xfrm>
            <a:prstGeom prst="ellipse">
              <a:avLst/>
            </a:prstGeom>
            <a:noFill/>
            <a:ln w="1905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grpSp>
      <p:sp>
        <p:nvSpPr>
          <p:cNvPr id="355" name="Google Shape;355;p21"/>
          <p:cNvSpPr txBox="1"/>
          <p:nvPr/>
        </p:nvSpPr>
        <p:spPr>
          <a:xfrm>
            <a:off x="352024" y="1410472"/>
            <a:ext cx="7696601"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accent2"/>
                </a:solidFill>
                <a:latin typeface="Verdana"/>
                <a:ea typeface="Verdana"/>
                <a:cs typeface="Verdana"/>
                <a:sym typeface="Verdana"/>
              </a:rPr>
              <a:t>What can the following people do to improve the safety and security of their financial information?</a:t>
            </a:r>
            <a:endParaRPr/>
          </a:p>
        </p:txBody>
      </p:sp>
      <p:sp>
        <p:nvSpPr>
          <p:cNvPr id="356" name="Google Shape;356;p21"/>
          <p:cNvSpPr txBox="1"/>
          <p:nvPr/>
        </p:nvSpPr>
        <p:spPr>
          <a:xfrm>
            <a:off x="1293401" y="2469927"/>
            <a:ext cx="7512649" cy="55399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800" b="0" i="0" u="none" strike="noStrike" cap="none">
                <a:solidFill>
                  <a:schemeClr val="accent2"/>
                </a:solidFill>
                <a:latin typeface="Verdana"/>
                <a:ea typeface="Verdana"/>
                <a:cs typeface="Verdana"/>
                <a:sym typeface="Verdana"/>
              </a:rPr>
              <a:t>George is very disorganized. To make things easy for himself, </a:t>
            </a:r>
            <a:br>
              <a:rPr lang="en-US" sz="1800" b="0" i="0" u="none" strike="noStrike" cap="none">
                <a:solidFill>
                  <a:schemeClr val="accent2"/>
                </a:solidFill>
                <a:latin typeface="Verdana"/>
                <a:ea typeface="Verdana"/>
                <a:cs typeface="Verdana"/>
                <a:sym typeface="Verdana"/>
              </a:rPr>
            </a:br>
            <a:r>
              <a:rPr lang="en-US" sz="1800" b="0" i="0" u="none" strike="noStrike" cap="none">
                <a:solidFill>
                  <a:schemeClr val="accent2"/>
                </a:solidFill>
                <a:latin typeface="Verdana"/>
                <a:ea typeface="Verdana"/>
                <a:cs typeface="Verdana"/>
                <a:sym typeface="Verdana"/>
              </a:rPr>
              <a:t>he uses the same password for all accounts and devices. </a:t>
            </a:r>
            <a:endParaRPr sz="1400" b="0" i="0" u="none" strike="noStrike" cap="none">
              <a:solidFill>
                <a:srgbClr val="000000"/>
              </a:solidFill>
              <a:latin typeface="Verdana"/>
              <a:ea typeface="Verdana"/>
              <a:cs typeface="Verdana"/>
              <a:sym typeface="Verdana"/>
            </a:endParaRPr>
          </a:p>
        </p:txBody>
      </p:sp>
      <p:cxnSp>
        <p:nvCxnSpPr>
          <p:cNvPr id="357" name="Google Shape;357;p21"/>
          <p:cNvCxnSpPr/>
          <p:nvPr/>
        </p:nvCxnSpPr>
        <p:spPr>
          <a:xfrm>
            <a:off x="1106489" y="2469927"/>
            <a:ext cx="0" cy="553998"/>
          </a:xfrm>
          <a:prstGeom prst="straightConnector1">
            <a:avLst/>
          </a:prstGeom>
          <a:noFill/>
          <a:ln w="19050" cap="flat" cmpd="sng">
            <a:solidFill>
              <a:schemeClr val="accent2"/>
            </a:solidFill>
            <a:prstDash val="solid"/>
            <a:round/>
            <a:headEnd type="none" w="sm" len="sm"/>
            <a:tailEnd type="none" w="sm" len="sm"/>
          </a:ln>
        </p:spPr>
      </p:cxnSp>
      <p:sp>
        <p:nvSpPr>
          <p:cNvPr id="358" name="Google Shape;358;p21"/>
          <p:cNvSpPr/>
          <p:nvPr/>
        </p:nvSpPr>
        <p:spPr>
          <a:xfrm>
            <a:off x="458789" y="2507213"/>
            <a:ext cx="477837" cy="479425"/>
          </a:xfrm>
          <a:custGeom>
            <a:avLst/>
            <a:gdLst/>
            <a:ahLst/>
            <a:cxnLst/>
            <a:rect l="l" t="t" r="r" b="b"/>
            <a:pathLst>
              <a:path w="3320" h="3321" extrusionOk="0">
                <a:moveTo>
                  <a:pt x="1660" y="134"/>
                </a:moveTo>
                <a:lnTo>
                  <a:pt x="1593" y="136"/>
                </a:lnTo>
                <a:lnTo>
                  <a:pt x="1529" y="145"/>
                </a:lnTo>
                <a:lnTo>
                  <a:pt x="1466" y="160"/>
                </a:lnTo>
                <a:lnTo>
                  <a:pt x="1406" y="179"/>
                </a:lnTo>
                <a:lnTo>
                  <a:pt x="1346" y="204"/>
                </a:lnTo>
                <a:lnTo>
                  <a:pt x="1291" y="233"/>
                </a:lnTo>
                <a:lnTo>
                  <a:pt x="1239" y="267"/>
                </a:lnTo>
                <a:lnTo>
                  <a:pt x="1189" y="306"/>
                </a:lnTo>
                <a:lnTo>
                  <a:pt x="1143" y="347"/>
                </a:lnTo>
                <a:lnTo>
                  <a:pt x="1101" y="393"/>
                </a:lnTo>
                <a:lnTo>
                  <a:pt x="1063" y="443"/>
                </a:lnTo>
                <a:lnTo>
                  <a:pt x="1029" y="496"/>
                </a:lnTo>
                <a:lnTo>
                  <a:pt x="999" y="550"/>
                </a:lnTo>
                <a:lnTo>
                  <a:pt x="975" y="610"/>
                </a:lnTo>
                <a:lnTo>
                  <a:pt x="956" y="670"/>
                </a:lnTo>
                <a:lnTo>
                  <a:pt x="941" y="733"/>
                </a:lnTo>
                <a:lnTo>
                  <a:pt x="932" y="797"/>
                </a:lnTo>
                <a:lnTo>
                  <a:pt x="930" y="864"/>
                </a:lnTo>
                <a:lnTo>
                  <a:pt x="932" y="930"/>
                </a:lnTo>
                <a:lnTo>
                  <a:pt x="941" y="995"/>
                </a:lnTo>
                <a:lnTo>
                  <a:pt x="956" y="1057"/>
                </a:lnTo>
                <a:lnTo>
                  <a:pt x="975" y="1119"/>
                </a:lnTo>
                <a:lnTo>
                  <a:pt x="999" y="1177"/>
                </a:lnTo>
                <a:lnTo>
                  <a:pt x="1029" y="1233"/>
                </a:lnTo>
                <a:lnTo>
                  <a:pt x="1063" y="1284"/>
                </a:lnTo>
                <a:lnTo>
                  <a:pt x="1101" y="1334"/>
                </a:lnTo>
                <a:lnTo>
                  <a:pt x="1143" y="1380"/>
                </a:lnTo>
                <a:lnTo>
                  <a:pt x="1189" y="1422"/>
                </a:lnTo>
                <a:lnTo>
                  <a:pt x="1239" y="1461"/>
                </a:lnTo>
                <a:lnTo>
                  <a:pt x="1291" y="1495"/>
                </a:lnTo>
                <a:lnTo>
                  <a:pt x="1346" y="1524"/>
                </a:lnTo>
                <a:lnTo>
                  <a:pt x="1406" y="1549"/>
                </a:lnTo>
                <a:lnTo>
                  <a:pt x="1466" y="1568"/>
                </a:lnTo>
                <a:lnTo>
                  <a:pt x="1529" y="1583"/>
                </a:lnTo>
                <a:lnTo>
                  <a:pt x="1593" y="1591"/>
                </a:lnTo>
                <a:lnTo>
                  <a:pt x="1660" y="1594"/>
                </a:lnTo>
                <a:lnTo>
                  <a:pt x="1726" y="1591"/>
                </a:lnTo>
                <a:lnTo>
                  <a:pt x="1791" y="1583"/>
                </a:lnTo>
                <a:lnTo>
                  <a:pt x="1853" y="1568"/>
                </a:lnTo>
                <a:lnTo>
                  <a:pt x="1915" y="1549"/>
                </a:lnTo>
                <a:lnTo>
                  <a:pt x="1973" y="1524"/>
                </a:lnTo>
                <a:lnTo>
                  <a:pt x="2029" y="1495"/>
                </a:lnTo>
                <a:lnTo>
                  <a:pt x="2080" y="1461"/>
                </a:lnTo>
                <a:lnTo>
                  <a:pt x="2130" y="1422"/>
                </a:lnTo>
                <a:lnTo>
                  <a:pt x="2176" y="1380"/>
                </a:lnTo>
                <a:lnTo>
                  <a:pt x="2218" y="1334"/>
                </a:lnTo>
                <a:lnTo>
                  <a:pt x="2257" y="1284"/>
                </a:lnTo>
                <a:lnTo>
                  <a:pt x="2291" y="1233"/>
                </a:lnTo>
                <a:lnTo>
                  <a:pt x="2320" y="1177"/>
                </a:lnTo>
                <a:lnTo>
                  <a:pt x="2345" y="1119"/>
                </a:lnTo>
                <a:lnTo>
                  <a:pt x="2364" y="1057"/>
                </a:lnTo>
                <a:lnTo>
                  <a:pt x="2379" y="995"/>
                </a:lnTo>
                <a:lnTo>
                  <a:pt x="2387" y="930"/>
                </a:lnTo>
                <a:lnTo>
                  <a:pt x="2390" y="864"/>
                </a:lnTo>
                <a:lnTo>
                  <a:pt x="2387" y="797"/>
                </a:lnTo>
                <a:lnTo>
                  <a:pt x="2379" y="733"/>
                </a:lnTo>
                <a:lnTo>
                  <a:pt x="2364" y="670"/>
                </a:lnTo>
                <a:lnTo>
                  <a:pt x="2345" y="610"/>
                </a:lnTo>
                <a:lnTo>
                  <a:pt x="2320" y="550"/>
                </a:lnTo>
                <a:lnTo>
                  <a:pt x="2291" y="496"/>
                </a:lnTo>
                <a:lnTo>
                  <a:pt x="2257" y="443"/>
                </a:lnTo>
                <a:lnTo>
                  <a:pt x="2218" y="393"/>
                </a:lnTo>
                <a:lnTo>
                  <a:pt x="2176" y="347"/>
                </a:lnTo>
                <a:lnTo>
                  <a:pt x="2130" y="306"/>
                </a:lnTo>
                <a:lnTo>
                  <a:pt x="2080" y="267"/>
                </a:lnTo>
                <a:lnTo>
                  <a:pt x="2029" y="233"/>
                </a:lnTo>
                <a:lnTo>
                  <a:pt x="1973" y="204"/>
                </a:lnTo>
                <a:lnTo>
                  <a:pt x="1915" y="179"/>
                </a:lnTo>
                <a:lnTo>
                  <a:pt x="1853" y="160"/>
                </a:lnTo>
                <a:lnTo>
                  <a:pt x="1791" y="145"/>
                </a:lnTo>
                <a:lnTo>
                  <a:pt x="1726" y="136"/>
                </a:lnTo>
                <a:lnTo>
                  <a:pt x="1660" y="134"/>
                </a:lnTo>
                <a:close/>
                <a:moveTo>
                  <a:pt x="1660" y="0"/>
                </a:moveTo>
                <a:lnTo>
                  <a:pt x="1734" y="3"/>
                </a:lnTo>
                <a:lnTo>
                  <a:pt x="1807" y="12"/>
                </a:lnTo>
                <a:lnTo>
                  <a:pt x="1877" y="28"/>
                </a:lnTo>
                <a:lnTo>
                  <a:pt x="1946" y="49"/>
                </a:lnTo>
                <a:lnTo>
                  <a:pt x="2012" y="76"/>
                </a:lnTo>
                <a:lnTo>
                  <a:pt x="2075" y="107"/>
                </a:lnTo>
                <a:lnTo>
                  <a:pt x="2135" y="143"/>
                </a:lnTo>
                <a:lnTo>
                  <a:pt x="2191" y="185"/>
                </a:lnTo>
                <a:lnTo>
                  <a:pt x="2245" y="229"/>
                </a:lnTo>
                <a:lnTo>
                  <a:pt x="2294" y="279"/>
                </a:lnTo>
                <a:lnTo>
                  <a:pt x="2340" y="332"/>
                </a:lnTo>
                <a:lnTo>
                  <a:pt x="2380" y="389"/>
                </a:lnTo>
                <a:lnTo>
                  <a:pt x="2416" y="449"/>
                </a:lnTo>
                <a:lnTo>
                  <a:pt x="2448" y="512"/>
                </a:lnTo>
                <a:lnTo>
                  <a:pt x="2474" y="577"/>
                </a:lnTo>
                <a:lnTo>
                  <a:pt x="2495" y="646"/>
                </a:lnTo>
                <a:lnTo>
                  <a:pt x="2511" y="716"/>
                </a:lnTo>
                <a:lnTo>
                  <a:pt x="2520" y="790"/>
                </a:lnTo>
                <a:lnTo>
                  <a:pt x="2523" y="864"/>
                </a:lnTo>
                <a:lnTo>
                  <a:pt x="2520" y="936"/>
                </a:lnTo>
                <a:lnTo>
                  <a:pt x="2512" y="1007"/>
                </a:lnTo>
                <a:lnTo>
                  <a:pt x="2497" y="1075"/>
                </a:lnTo>
                <a:lnTo>
                  <a:pt x="2477" y="1141"/>
                </a:lnTo>
                <a:lnTo>
                  <a:pt x="2453" y="1206"/>
                </a:lnTo>
                <a:lnTo>
                  <a:pt x="2424" y="1267"/>
                </a:lnTo>
                <a:lnTo>
                  <a:pt x="2389" y="1326"/>
                </a:lnTo>
                <a:lnTo>
                  <a:pt x="2351" y="1382"/>
                </a:lnTo>
                <a:lnTo>
                  <a:pt x="2307" y="1434"/>
                </a:lnTo>
                <a:lnTo>
                  <a:pt x="2261" y="1482"/>
                </a:lnTo>
                <a:lnTo>
                  <a:pt x="2211" y="1528"/>
                </a:lnTo>
                <a:lnTo>
                  <a:pt x="2157" y="1570"/>
                </a:lnTo>
                <a:lnTo>
                  <a:pt x="2100" y="1606"/>
                </a:lnTo>
                <a:lnTo>
                  <a:pt x="2041" y="1639"/>
                </a:lnTo>
                <a:lnTo>
                  <a:pt x="2135" y="1664"/>
                </a:lnTo>
                <a:lnTo>
                  <a:pt x="2228" y="1695"/>
                </a:lnTo>
                <a:lnTo>
                  <a:pt x="2317" y="1730"/>
                </a:lnTo>
                <a:lnTo>
                  <a:pt x="2404" y="1771"/>
                </a:lnTo>
                <a:lnTo>
                  <a:pt x="2489" y="1816"/>
                </a:lnTo>
                <a:lnTo>
                  <a:pt x="2570" y="1867"/>
                </a:lnTo>
                <a:lnTo>
                  <a:pt x="2647" y="1921"/>
                </a:lnTo>
                <a:lnTo>
                  <a:pt x="2723" y="1980"/>
                </a:lnTo>
                <a:lnTo>
                  <a:pt x="2794" y="2043"/>
                </a:lnTo>
                <a:lnTo>
                  <a:pt x="2861" y="2110"/>
                </a:lnTo>
                <a:lnTo>
                  <a:pt x="2925" y="2181"/>
                </a:lnTo>
                <a:lnTo>
                  <a:pt x="2984" y="2255"/>
                </a:lnTo>
                <a:lnTo>
                  <a:pt x="3039" y="2333"/>
                </a:lnTo>
                <a:lnTo>
                  <a:pt x="3091" y="2413"/>
                </a:lnTo>
                <a:lnTo>
                  <a:pt x="3137" y="2497"/>
                </a:lnTo>
                <a:lnTo>
                  <a:pt x="3178" y="2583"/>
                </a:lnTo>
                <a:lnTo>
                  <a:pt x="3216" y="2673"/>
                </a:lnTo>
                <a:lnTo>
                  <a:pt x="3247" y="2765"/>
                </a:lnTo>
                <a:lnTo>
                  <a:pt x="3273" y="2859"/>
                </a:lnTo>
                <a:lnTo>
                  <a:pt x="3293" y="2956"/>
                </a:lnTo>
                <a:lnTo>
                  <a:pt x="3308" y="3053"/>
                </a:lnTo>
                <a:lnTo>
                  <a:pt x="3317" y="3154"/>
                </a:lnTo>
                <a:lnTo>
                  <a:pt x="3320" y="3255"/>
                </a:lnTo>
                <a:lnTo>
                  <a:pt x="3318" y="3273"/>
                </a:lnTo>
                <a:lnTo>
                  <a:pt x="3311" y="3288"/>
                </a:lnTo>
                <a:lnTo>
                  <a:pt x="3301" y="3302"/>
                </a:lnTo>
                <a:lnTo>
                  <a:pt x="3287" y="3312"/>
                </a:lnTo>
                <a:lnTo>
                  <a:pt x="3272" y="3319"/>
                </a:lnTo>
                <a:lnTo>
                  <a:pt x="3254" y="3321"/>
                </a:lnTo>
                <a:lnTo>
                  <a:pt x="3236" y="3319"/>
                </a:lnTo>
                <a:lnTo>
                  <a:pt x="3221" y="3312"/>
                </a:lnTo>
                <a:lnTo>
                  <a:pt x="3207" y="3302"/>
                </a:lnTo>
                <a:lnTo>
                  <a:pt x="3197" y="3288"/>
                </a:lnTo>
                <a:lnTo>
                  <a:pt x="3190" y="3273"/>
                </a:lnTo>
                <a:lnTo>
                  <a:pt x="3188" y="3255"/>
                </a:lnTo>
                <a:lnTo>
                  <a:pt x="3184" y="3155"/>
                </a:lnTo>
                <a:lnTo>
                  <a:pt x="3174" y="3056"/>
                </a:lnTo>
                <a:lnTo>
                  <a:pt x="3159" y="2960"/>
                </a:lnTo>
                <a:lnTo>
                  <a:pt x="3137" y="2865"/>
                </a:lnTo>
                <a:lnTo>
                  <a:pt x="3110" y="2773"/>
                </a:lnTo>
                <a:lnTo>
                  <a:pt x="3077" y="2683"/>
                </a:lnTo>
                <a:lnTo>
                  <a:pt x="3038" y="2596"/>
                </a:lnTo>
                <a:lnTo>
                  <a:pt x="2995" y="2512"/>
                </a:lnTo>
                <a:lnTo>
                  <a:pt x="2946" y="2431"/>
                </a:lnTo>
                <a:lnTo>
                  <a:pt x="2892" y="2353"/>
                </a:lnTo>
                <a:lnTo>
                  <a:pt x="2834" y="2280"/>
                </a:lnTo>
                <a:lnTo>
                  <a:pt x="2772" y="2209"/>
                </a:lnTo>
                <a:lnTo>
                  <a:pt x="2705" y="2143"/>
                </a:lnTo>
                <a:lnTo>
                  <a:pt x="2635" y="2081"/>
                </a:lnTo>
                <a:lnTo>
                  <a:pt x="2561" y="2023"/>
                </a:lnTo>
                <a:lnTo>
                  <a:pt x="2484" y="1969"/>
                </a:lnTo>
                <a:lnTo>
                  <a:pt x="2403" y="1921"/>
                </a:lnTo>
                <a:lnTo>
                  <a:pt x="2319" y="1877"/>
                </a:lnTo>
                <a:lnTo>
                  <a:pt x="2232" y="1838"/>
                </a:lnTo>
                <a:lnTo>
                  <a:pt x="2143" y="1805"/>
                </a:lnTo>
                <a:lnTo>
                  <a:pt x="2050" y="1778"/>
                </a:lnTo>
                <a:lnTo>
                  <a:pt x="1955" y="1756"/>
                </a:lnTo>
                <a:lnTo>
                  <a:pt x="1859" y="1741"/>
                </a:lnTo>
                <a:lnTo>
                  <a:pt x="1760" y="1730"/>
                </a:lnTo>
                <a:lnTo>
                  <a:pt x="1660" y="1727"/>
                </a:lnTo>
                <a:lnTo>
                  <a:pt x="1560" y="1730"/>
                </a:lnTo>
                <a:lnTo>
                  <a:pt x="1460" y="1741"/>
                </a:lnTo>
                <a:lnTo>
                  <a:pt x="1364" y="1756"/>
                </a:lnTo>
                <a:lnTo>
                  <a:pt x="1270" y="1778"/>
                </a:lnTo>
                <a:lnTo>
                  <a:pt x="1177" y="1805"/>
                </a:lnTo>
                <a:lnTo>
                  <a:pt x="1087" y="1838"/>
                </a:lnTo>
                <a:lnTo>
                  <a:pt x="1001" y="1877"/>
                </a:lnTo>
                <a:lnTo>
                  <a:pt x="916" y="1921"/>
                </a:lnTo>
                <a:lnTo>
                  <a:pt x="835" y="1969"/>
                </a:lnTo>
                <a:lnTo>
                  <a:pt x="759" y="2023"/>
                </a:lnTo>
                <a:lnTo>
                  <a:pt x="684" y="2081"/>
                </a:lnTo>
                <a:lnTo>
                  <a:pt x="614" y="2143"/>
                </a:lnTo>
                <a:lnTo>
                  <a:pt x="547" y="2209"/>
                </a:lnTo>
                <a:lnTo>
                  <a:pt x="485" y="2280"/>
                </a:lnTo>
                <a:lnTo>
                  <a:pt x="427" y="2353"/>
                </a:lnTo>
                <a:lnTo>
                  <a:pt x="374" y="2431"/>
                </a:lnTo>
                <a:lnTo>
                  <a:pt x="325" y="2512"/>
                </a:lnTo>
                <a:lnTo>
                  <a:pt x="282" y="2596"/>
                </a:lnTo>
                <a:lnTo>
                  <a:pt x="243" y="2683"/>
                </a:lnTo>
                <a:lnTo>
                  <a:pt x="210" y="2773"/>
                </a:lnTo>
                <a:lnTo>
                  <a:pt x="182" y="2865"/>
                </a:lnTo>
                <a:lnTo>
                  <a:pt x="160" y="2960"/>
                </a:lnTo>
                <a:lnTo>
                  <a:pt x="145" y="3056"/>
                </a:lnTo>
                <a:lnTo>
                  <a:pt x="136" y="3155"/>
                </a:lnTo>
                <a:lnTo>
                  <a:pt x="132" y="3255"/>
                </a:lnTo>
                <a:lnTo>
                  <a:pt x="129" y="3273"/>
                </a:lnTo>
                <a:lnTo>
                  <a:pt x="123" y="3288"/>
                </a:lnTo>
                <a:lnTo>
                  <a:pt x="113" y="3302"/>
                </a:lnTo>
                <a:lnTo>
                  <a:pt x="99" y="3312"/>
                </a:lnTo>
                <a:lnTo>
                  <a:pt x="84" y="3319"/>
                </a:lnTo>
                <a:lnTo>
                  <a:pt x="66" y="3321"/>
                </a:lnTo>
                <a:lnTo>
                  <a:pt x="49" y="3319"/>
                </a:lnTo>
                <a:lnTo>
                  <a:pt x="32" y="3312"/>
                </a:lnTo>
                <a:lnTo>
                  <a:pt x="18" y="3302"/>
                </a:lnTo>
                <a:lnTo>
                  <a:pt x="8" y="3288"/>
                </a:lnTo>
                <a:lnTo>
                  <a:pt x="2" y="3273"/>
                </a:lnTo>
                <a:lnTo>
                  <a:pt x="0" y="3255"/>
                </a:lnTo>
                <a:lnTo>
                  <a:pt x="2" y="3154"/>
                </a:lnTo>
                <a:lnTo>
                  <a:pt x="11" y="3053"/>
                </a:lnTo>
                <a:lnTo>
                  <a:pt x="27" y="2956"/>
                </a:lnTo>
                <a:lnTo>
                  <a:pt x="47" y="2859"/>
                </a:lnTo>
                <a:lnTo>
                  <a:pt x="73" y="2765"/>
                </a:lnTo>
                <a:lnTo>
                  <a:pt x="105" y="2673"/>
                </a:lnTo>
                <a:lnTo>
                  <a:pt x="141" y="2583"/>
                </a:lnTo>
                <a:lnTo>
                  <a:pt x="182" y="2497"/>
                </a:lnTo>
                <a:lnTo>
                  <a:pt x="229" y="2413"/>
                </a:lnTo>
                <a:lnTo>
                  <a:pt x="280" y="2333"/>
                </a:lnTo>
                <a:lnTo>
                  <a:pt x="335" y="2255"/>
                </a:lnTo>
                <a:lnTo>
                  <a:pt x="395" y="2181"/>
                </a:lnTo>
                <a:lnTo>
                  <a:pt x="458" y="2110"/>
                </a:lnTo>
                <a:lnTo>
                  <a:pt x="525" y="2043"/>
                </a:lnTo>
                <a:lnTo>
                  <a:pt x="597" y="1980"/>
                </a:lnTo>
                <a:lnTo>
                  <a:pt x="672" y="1921"/>
                </a:lnTo>
                <a:lnTo>
                  <a:pt x="749" y="1867"/>
                </a:lnTo>
                <a:lnTo>
                  <a:pt x="831" y="1816"/>
                </a:lnTo>
                <a:lnTo>
                  <a:pt x="915" y="1771"/>
                </a:lnTo>
                <a:lnTo>
                  <a:pt x="1002" y="1730"/>
                </a:lnTo>
                <a:lnTo>
                  <a:pt x="1092" y="1695"/>
                </a:lnTo>
                <a:lnTo>
                  <a:pt x="1185" y="1664"/>
                </a:lnTo>
                <a:lnTo>
                  <a:pt x="1279" y="1639"/>
                </a:lnTo>
                <a:lnTo>
                  <a:pt x="1219" y="1606"/>
                </a:lnTo>
                <a:lnTo>
                  <a:pt x="1162" y="1570"/>
                </a:lnTo>
                <a:lnTo>
                  <a:pt x="1109" y="1528"/>
                </a:lnTo>
                <a:lnTo>
                  <a:pt x="1058" y="1482"/>
                </a:lnTo>
                <a:lnTo>
                  <a:pt x="1012" y="1434"/>
                </a:lnTo>
                <a:lnTo>
                  <a:pt x="969" y="1382"/>
                </a:lnTo>
                <a:lnTo>
                  <a:pt x="931" y="1326"/>
                </a:lnTo>
                <a:lnTo>
                  <a:pt x="897" y="1267"/>
                </a:lnTo>
                <a:lnTo>
                  <a:pt x="866" y="1206"/>
                </a:lnTo>
                <a:lnTo>
                  <a:pt x="842" y="1141"/>
                </a:lnTo>
                <a:lnTo>
                  <a:pt x="823" y="1075"/>
                </a:lnTo>
                <a:lnTo>
                  <a:pt x="808" y="1007"/>
                </a:lnTo>
                <a:lnTo>
                  <a:pt x="799" y="936"/>
                </a:lnTo>
                <a:lnTo>
                  <a:pt x="796" y="864"/>
                </a:lnTo>
                <a:lnTo>
                  <a:pt x="799" y="790"/>
                </a:lnTo>
                <a:lnTo>
                  <a:pt x="808" y="716"/>
                </a:lnTo>
                <a:lnTo>
                  <a:pt x="824" y="646"/>
                </a:lnTo>
                <a:lnTo>
                  <a:pt x="845" y="577"/>
                </a:lnTo>
                <a:lnTo>
                  <a:pt x="872" y="512"/>
                </a:lnTo>
                <a:lnTo>
                  <a:pt x="903" y="449"/>
                </a:lnTo>
                <a:lnTo>
                  <a:pt x="939" y="389"/>
                </a:lnTo>
                <a:lnTo>
                  <a:pt x="980" y="332"/>
                </a:lnTo>
                <a:lnTo>
                  <a:pt x="1025" y="279"/>
                </a:lnTo>
                <a:lnTo>
                  <a:pt x="1075" y="229"/>
                </a:lnTo>
                <a:lnTo>
                  <a:pt x="1128" y="185"/>
                </a:lnTo>
                <a:lnTo>
                  <a:pt x="1185" y="143"/>
                </a:lnTo>
                <a:lnTo>
                  <a:pt x="1245" y="107"/>
                </a:lnTo>
                <a:lnTo>
                  <a:pt x="1308" y="76"/>
                </a:lnTo>
                <a:lnTo>
                  <a:pt x="1373" y="49"/>
                </a:lnTo>
                <a:lnTo>
                  <a:pt x="1442" y="28"/>
                </a:lnTo>
                <a:lnTo>
                  <a:pt x="1512" y="12"/>
                </a:lnTo>
                <a:lnTo>
                  <a:pt x="1586" y="3"/>
                </a:lnTo>
                <a:lnTo>
                  <a:pt x="1660" y="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a:solidFill>
                <a:schemeClr val="dk1"/>
              </a:solidFill>
              <a:latin typeface="Verdana"/>
              <a:ea typeface="Verdana"/>
              <a:cs typeface="Verdana"/>
              <a:sym typeface="Verdana"/>
            </a:endParaRPr>
          </a:p>
        </p:txBody>
      </p:sp>
      <p:sp>
        <p:nvSpPr>
          <p:cNvPr id="359" name="Google Shape;359;p21"/>
          <p:cNvSpPr txBox="1"/>
          <p:nvPr/>
        </p:nvSpPr>
        <p:spPr>
          <a:xfrm>
            <a:off x="1293404" y="3384403"/>
            <a:ext cx="7512650" cy="83099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800" b="0" i="0" u="none" strike="noStrike" cap="none">
                <a:solidFill>
                  <a:schemeClr val="accent2"/>
                </a:solidFill>
                <a:latin typeface="Verdana"/>
                <a:ea typeface="Verdana"/>
                <a:cs typeface="Verdana"/>
                <a:sym typeface="Verdana"/>
              </a:rPr>
              <a:t>Amira creates account security questions using personally identifiable information, like the street she grew up on, the place of her birth, and her birth name.</a:t>
            </a:r>
            <a:endParaRPr sz="1400" b="0" i="0" u="none" strike="noStrike" cap="none">
              <a:solidFill>
                <a:srgbClr val="000000"/>
              </a:solidFill>
              <a:latin typeface="Verdana"/>
              <a:ea typeface="Verdana"/>
              <a:cs typeface="Verdana"/>
              <a:sym typeface="Verdana"/>
            </a:endParaRPr>
          </a:p>
        </p:txBody>
      </p:sp>
      <p:cxnSp>
        <p:nvCxnSpPr>
          <p:cNvPr id="360" name="Google Shape;360;p21"/>
          <p:cNvCxnSpPr/>
          <p:nvPr/>
        </p:nvCxnSpPr>
        <p:spPr>
          <a:xfrm>
            <a:off x="1106492" y="3384403"/>
            <a:ext cx="0" cy="830997"/>
          </a:xfrm>
          <a:prstGeom prst="straightConnector1">
            <a:avLst/>
          </a:prstGeom>
          <a:noFill/>
          <a:ln w="19050" cap="flat" cmpd="sng">
            <a:solidFill>
              <a:schemeClr val="accent2"/>
            </a:solidFill>
            <a:prstDash val="solid"/>
            <a:round/>
            <a:headEnd type="none" w="sm" len="sm"/>
            <a:tailEnd type="none" w="sm" len="sm"/>
          </a:ln>
        </p:spPr>
      </p:cxnSp>
      <p:sp>
        <p:nvSpPr>
          <p:cNvPr id="361" name="Google Shape;361;p21"/>
          <p:cNvSpPr/>
          <p:nvPr/>
        </p:nvSpPr>
        <p:spPr>
          <a:xfrm>
            <a:off x="458792" y="3560189"/>
            <a:ext cx="477837" cy="479425"/>
          </a:xfrm>
          <a:custGeom>
            <a:avLst/>
            <a:gdLst/>
            <a:ahLst/>
            <a:cxnLst/>
            <a:rect l="l" t="t" r="r" b="b"/>
            <a:pathLst>
              <a:path w="3320" h="3321" extrusionOk="0">
                <a:moveTo>
                  <a:pt x="1660" y="134"/>
                </a:moveTo>
                <a:lnTo>
                  <a:pt x="1593" y="136"/>
                </a:lnTo>
                <a:lnTo>
                  <a:pt x="1529" y="145"/>
                </a:lnTo>
                <a:lnTo>
                  <a:pt x="1466" y="160"/>
                </a:lnTo>
                <a:lnTo>
                  <a:pt x="1406" y="179"/>
                </a:lnTo>
                <a:lnTo>
                  <a:pt x="1346" y="204"/>
                </a:lnTo>
                <a:lnTo>
                  <a:pt x="1291" y="233"/>
                </a:lnTo>
                <a:lnTo>
                  <a:pt x="1239" y="267"/>
                </a:lnTo>
                <a:lnTo>
                  <a:pt x="1189" y="306"/>
                </a:lnTo>
                <a:lnTo>
                  <a:pt x="1143" y="347"/>
                </a:lnTo>
                <a:lnTo>
                  <a:pt x="1101" y="393"/>
                </a:lnTo>
                <a:lnTo>
                  <a:pt x="1063" y="443"/>
                </a:lnTo>
                <a:lnTo>
                  <a:pt x="1029" y="496"/>
                </a:lnTo>
                <a:lnTo>
                  <a:pt x="999" y="550"/>
                </a:lnTo>
                <a:lnTo>
                  <a:pt x="975" y="610"/>
                </a:lnTo>
                <a:lnTo>
                  <a:pt x="956" y="670"/>
                </a:lnTo>
                <a:lnTo>
                  <a:pt x="941" y="733"/>
                </a:lnTo>
                <a:lnTo>
                  <a:pt x="932" y="797"/>
                </a:lnTo>
                <a:lnTo>
                  <a:pt x="930" y="864"/>
                </a:lnTo>
                <a:lnTo>
                  <a:pt x="932" y="930"/>
                </a:lnTo>
                <a:lnTo>
                  <a:pt x="941" y="995"/>
                </a:lnTo>
                <a:lnTo>
                  <a:pt x="956" y="1057"/>
                </a:lnTo>
                <a:lnTo>
                  <a:pt x="975" y="1119"/>
                </a:lnTo>
                <a:lnTo>
                  <a:pt x="999" y="1177"/>
                </a:lnTo>
                <a:lnTo>
                  <a:pt x="1029" y="1233"/>
                </a:lnTo>
                <a:lnTo>
                  <a:pt x="1063" y="1284"/>
                </a:lnTo>
                <a:lnTo>
                  <a:pt x="1101" y="1334"/>
                </a:lnTo>
                <a:lnTo>
                  <a:pt x="1143" y="1380"/>
                </a:lnTo>
                <a:lnTo>
                  <a:pt x="1189" y="1422"/>
                </a:lnTo>
                <a:lnTo>
                  <a:pt x="1239" y="1461"/>
                </a:lnTo>
                <a:lnTo>
                  <a:pt x="1291" y="1495"/>
                </a:lnTo>
                <a:lnTo>
                  <a:pt x="1346" y="1524"/>
                </a:lnTo>
                <a:lnTo>
                  <a:pt x="1406" y="1549"/>
                </a:lnTo>
                <a:lnTo>
                  <a:pt x="1466" y="1568"/>
                </a:lnTo>
                <a:lnTo>
                  <a:pt x="1529" y="1583"/>
                </a:lnTo>
                <a:lnTo>
                  <a:pt x="1593" y="1591"/>
                </a:lnTo>
                <a:lnTo>
                  <a:pt x="1660" y="1594"/>
                </a:lnTo>
                <a:lnTo>
                  <a:pt x="1726" y="1591"/>
                </a:lnTo>
                <a:lnTo>
                  <a:pt x="1791" y="1583"/>
                </a:lnTo>
                <a:lnTo>
                  <a:pt x="1853" y="1568"/>
                </a:lnTo>
                <a:lnTo>
                  <a:pt x="1915" y="1549"/>
                </a:lnTo>
                <a:lnTo>
                  <a:pt x="1973" y="1524"/>
                </a:lnTo>
                <a:lnTo>
                  <a:pt x="2029" y="1495"/>
                </a:lnTo>
                <a:lnTo>
                  <a:pt x="2080" y="1461"/>
                </a:lnTo>
                <a:lnTo>
                  <a:pt x="2130" y="1422"/>
                </a:lnTo>
                <a:lnTo>
                  <a:pt x="2176" y="1380"/>
                </a:lnTo>
                <a:lnTo>
                  <a:pt x="2218" y="1334"/>
                </a:lnTo>
                <a:lnTo>
                  <a:pt x="2257" y="1284"/>
                </a:lnTo>
                <a:lnTo>
                  <a:pt x="2291" y="1233"/>
                </a:lnTo>
                <a:lnTo>
                  <a:pt x="2320" y="1177"/>
                </a:lnTo>
                <a:lnTo>
                  <a:pt x="2345" y="1119"/>
                </a:lnTo>
                <a:lnTo>
                  <a:pt x="2364" y="1057"/>
                </a:lnTo>
                <a:lnTo>
                  <a:pt x="2379" y="995"/>
                </a:lnTo>
                <a:lnTo>
                  <a:pt x="2387" y="930"/>
                </a:lnTo>
                <a:lnTo>
                  <a:pt x="2390" y="864"/>
                </a:lnTo>
                <a:lnTo>
                  <a:pt x="2387" y="797"/>
                </a:lnTo>
                <a:lnTo>
                  <a:pt x="2379" y="733"/>
                </a:lnTo>
                <a:lnTo>
                  <a:pt x="2364" y="670"/>
                </a:lnTo>
                <a:lnTo>
                  <a:pt x="2345" y="610"/>
                </a:lnTo>
                <a:lnTo>
                  <a:pt x="2320" y="550"/>
                </a:lnTo>
                <a:lnTo>
                  <a:pt x="2291" y="496"/>
                </a:lnTo>
                <a:lnTo>
                  <a:pt x="2257" y="443"/>
                </a:lnTo>
                <a:lnTo>
                  <a:pt x="2218" y="393"/>
                </a:lnTo>
                <a:lnTo>
                  <a:pt x="2176" y="347"/>
                </a:lnTo>
                <a:lnTo>
                  <a:pt x="2130" y="306"/>
                </a:lnTo>
                <a:lnTo>
                  <a:pt x="2080" y="267"/>
                </a:lnTo>
                <a:lnTo>
                  <a:pt x="2029" y="233"/>
                </a:lnTo>
                <a:lnTo>
                  <a:pt x="1973" y="204"/>
                </a:lnTo>
                <a:lnTo>
                  <a:pt x="1915" y="179"/>
                </a:lnTo>
                <a:lnTo>
                  <a:pt x="1853" y="160"/>
                </a:lnTo>
                <a:lnTo>
                  <a:pt x="1791" y="145"/>
                </a:lnTo>
                <a:lnTo>
                  <a:pt x="1726" y="136"/>
                </a:lnTo>
                <a:lnTo>
                  <a:pt x="1660" y="134"/>
                </a:lnTo>
                <a:close/>
                <a:moveTo>
                  <a:pt x="1660" y="0"/>
                </a:moveTo>
                <a:lnTo>
                  <a:pt x="1734" y="3"/>
                </a:lnTo>
                <a:lnTo>
                  <a:pt x="1807" y="12"/>
                </a:lnTo>
                <a:lnTo>
                  <a:pt x="1877" y="28"/>
                </a:lnTo>
                <a:lnTo>
                  <a:pt x="1946" y="49"/>
                </a:lnTo>
                <a:lnTo>
                  <a:pt x="2012" y="76"/>
                </a:lnTo>
                <a:lnTo>
                  <a:pt x="2075" y="107"/>
                </a:lnTo>
                <a:lnTo>
                  <a:pt x="2135" y="143"/>
                </a:lnTo>
                <a:lnTo>
                  <a:pt x="2191" y="185"/>
                </a:lnTo>
                <a:lnTo>
                  <a:pt x="2245" y="229"/>
                </a:lnTo>
                <a:lnTo>
                  <a:pt x="2294" y="279"/>
                </a:lnTo>
                <a:lnTo>
                  <a:pt x="2340" y="332"/>
                </a:lnTo>
                <a:lnTo>
                  <a:pt x="2380" y="389"/>
                </a:lnTo>
                <a:lnTo>
                  <a:pt x="2416" y="449"/>
                </a:lnTo>
                <a:lnTo>
                  <a:pt x="2448" y="512"/>
                </a:lnTo>
                <a:lnTo>
                  <a:pt x="2474" y="577"/>
                </a:lnTo>
                <a:lnTo>
                  <a:pt x="2495" y="646"/>
                </a:lnTo>
                <a:lnTo>
                  <a:pt x="2511" y="716"/>
                </a:lnTo>
                <a:lnTo>
                  <a:pt x="2520" y="790"/>
                </a:lnTo>
                <a:lnTo>
                  <a:pt x="2523" y="864"/>
                </a:lnTo>
                <a:lnTo>
                  <a:pt x="2520" y="936"/>
                </a:lnTo>
                <a:lnTo>
                  <a:pt x="2512" y="1007"/>
                </a:lnTo>
                <a:lnTo>
                  <a:pt x="2497" y="1075"/>
                </a:lnTo>
                <a:lnTo>
                  <a:pt x="2477" y="1141"/>
                </a:lnTo>
                <a:lnTo>
                  <a:pt x="2453" y="1206"/>
                </a:lnTo>
                <a:lnTo>
                  <a:pt x="2424" y="1267"/>
                </a:lnTo>
                <a:lnTo>
                  <a:pt x="2389" y="1326"/>
                </a:lnTo>
                <a:lnTo>
                  <a:pt x="2351" y="1382"/>
                </a:lnTo>
                <a:lnTo>
                  <a:pt x="2307" y="1434"/>
                </a:lnTo>
                <a:lnTo>
                  <a:pt x="2261" y="1482"/>
                </a:lnTo>
                <a:lnTo>
                  <a:pt x="2211" y="1528"/>
                </a:lnTo>
                <a:lnTo>
                  <a:pt x="2157" y="1570"/>
                </a:lnTo>
                <a:lnTo>
                  <a:pt x="2100" y="1606"/>
                </a:lnTo>
                <a:lnTo>
                  <a:pt x="2041" y="1639"/>
                </a:lnTo>
                <a:lnTo>
                  <a:pt x="2135" y="1664"/>
                </a:lnTo>
                <a:lnTo>
                  <a:pt x="2228" y="1695"/>
                </a:lnTo>
                <a:lnTo>
                  <a:pt x="2317" y="1730"/>
                </a:lnTo>
                <a:lnTo>
                  <a:pt x="2404" y="1771"/>
                </a:lnTo>
                <a:lnTo>
                  <a:pt x="2489" y="1816"/>
                </a:lnTo>
                <a:lnTo>
                  <a:pt x="2570" y="1867"/>
                </a:lnTo>
                <a:lnTo>
                  <a:pt x="2647" y="1921"/>
                </a:lnTo>
                <a:lnTo>
                  <a:pt x="2723" y="1980"/>
                </a:lnTo>
                <a:lnTo>
                  <a:pt x="2794" y="2043"/>
                </a:lnTo>
                <a:lnTo>
                  <a:pt x="2861" y="2110"/>
                </a:lnTo>
                <a:lnTo>
                  <a:pt x="2925" y="2181"/>
                </a:lnTo>
                <a:lnTo>
                  <a:pt x="2984" y="2255"/>
                </a:lnTo>
                <a:lnTo>
                  <a:pt x="3039" y="2333"/>
                </a:lnTo>
                <a:lnTo>
                  <a:pt x="3091" y="2413"/>
                </a:lnTo>
                <a:lnTo>
                  <a:pt x="3137" y="2497"/>
                </a:lnTo>
                <a:lnTo>
                  <a:pt x="3178" y="2583"/>
                </a:lnTo>
                <a:lnTo>
                  <a:pt x="3216" y="2673"/>
                </a:lnTo>
                <a:lnTo>
                  <a:pt x="3247" y="2765"/>
                </a:lnTo>
                <a:lnTo>
                  <a:pt x="3273" y="2859"/>
                </a:lnTo>
                <a:lnTo>
                  <a:pt x="3293" y="2956"/>
                </a:lnTo>
                <a:lnTo>
                  <a:pt x="3308" y="3053"/>
                </a:lnTo>
                <a:lnTo>
                  <a:pt x="3317" y="3154"/>
                </a:lnTo>
                <a:lnTo>
                  <a:pt x="3320" y="3255"/>
                </a:lnTo>
                <a:lnTo>
                  <a:pt x="3318" y="3273"/>
                </a:lnTo>
                <a:lnTo>
                  <a:pt x="3311" y="3288"/>
                </a:lnTo>
                <a:lnTo>
                  <a:pt x="3301" y="3302"/>
                </a:lnTo>
                <a:lnTo>
                  <a:pt x="3287" y="3312"/>
                </a:lnTo>
                <a:lnTo>
                  <a:pt x="3272" y="3319"/>
                </a:lnTo>
                <a:lnTo>
                  <a:pt x="3254" y="3321"/>
                </a:lnTo>
                <a:lnTo>
                  <a:pt x="3236" y="3319"/>
                </a:lnTo>
                <a:lnTo>
                  <a:pt x="3221" y="3312"/>
                </a:lnTo>
                <a:lnTo>
                  <a:pt x="3207" y="3302"/>
                </a:lnTo>
                <a:lnTo>
                  <a:pt x="3197" y="3288"/>
                </a:lnTo>
                <a:lnTo>
                  <a:pt x="3190" y="3273"/>
                </a:lnTo>
                <a:lnTo>
                  <a:pt x="3188" y="3255"/>
                </a:lnTo>
                <a:lnTo>
                  <a:pt x="3184" y="3155"/>
                </a:lnTo>
                <a:lnTo>
                  <a:pt x="3174" y="3056"/>
                </a:lnTo>
                <a:lnTo>
                  <a:pt x="3159" y="2960"/>
                </a:lnTo>
                <a:lnTo>
                  <a:pt x="3137" y="2865"/>
                </a:lnTo>
                <a:lnTo>
                  <a:pt x="3110" y="2773"/>
                </a:lnTo>
                <a:lnTo>
                  <a:pt x="3077" y="2683"/>
                </a:lnTo>
                <a:lnTo>
                  <a:pt x="3038" y="2596"/>
                </a:lnTo>
                <a:lnTo>
                  <a:pt x="2995" y="2512"/>
                </a:lnTo>
                <a:lnTo>
                  <a:pt x="2946" y="2431"/>
                </a:lnTo>
                <a:lnTo>
                  <a:pt x="2892" y="2353"/>
                </a:lnTo>
                <a:lnTo>
                  <a:pt x="2834" y="2280"/>
                </a:lnTo>
                <a:lnTo>
                  <a:pt x="2772" y="2209"/>
                </a:lnTo>
                <a:lnTo>
                  <a:pt x="2705" y="2143"/>
                </a:lnTo>
                <a:lnTo>
                  <a:pt x="2635" y="2081"/>
                </a:lnTo>
                <a:lnTo>
                  <a:pt x="2561" y="2023"/>
                </a:lnTo>
                <a:lnTo>
                  <a:pt x="2484" y="1969"/>
                </a:lnTo>
                <a:lnTo>
                  <a:pt x="2403" y="1921"/>
                </a:lnTo>
                <a:lnTo>
                  <a:pt x="2319" y="1877"/>
                </a:lnTo>
                <a:lnTo>
                  <a:pt x="2232" y="1838"/>
                </a:lnTo>
                <a:lnTo>
                  <a:pt x="2143" y="1805"/>
                </a:lnTo>
                <a:lnTo>
                  <a:pt x="2050" y="1778"/>
                </a:lnTo>
                <a:lnTo>
                  <a:pt x="1955" y="1756"/>
                </a:lnTo>
                <a:lnTo>
                  <a:pt x="1859" y="1741"/>
                </a:lnTo>
                <a:lnTo>
                  <a:pt x="1760" y="1730"/>
                </a:lnTo>
                <a:lnTo>
                  <a:pt x="1660" y="1727"/>
                </a:lnTo>
                <a:lnTo>
                  <a:pt x="1560" y="1730"/>
                </a:lnTo>
                <a:lnTo>
                  <a:pt x="1460" y="1741"/>
                </a:lnTo>
                <a:lnTo>
                  <a:pt x="1364" y="1756"/>
                </a:lnTo>
                <a:lnTo>
                  <a:pt x="1270" y="1778"/>
                </a:lnTo>
                <a:lnTo>
                  <a:pt x="1177" y="1805"/>
                </a:lnTo>
                <a:lnTo>
                  <a:pt x="1087" y="1838"/>
                </a:lnTo>
                <a:lnTo>
                  <a:pt x="1001" y="1877"/>
                </a:lnTo>
                <a:lnTo>
                  <a:pt x="916" y="1921"/>
                </a:lnTo>
                <a:lnTo>
                  <a:pt x="835" y="1969"/>
                </a:lnTo>
                <a:lnTo>
                  <a:pt x="759" y="2023"/>
                </a:lnTo>
                <a:lnTo>
                  <a:pt x="684" y="2081"/>
                </a:lnTo>
                <a:lnTo>
                  <a:pt x="614" y="2143"/>
                </a:lnTo>
                <a:lnTo>
                  <a:pt x="547" y="2209"/>
                </a:lnTo>
                <a:lnTo>
                  <a:pt x="485" y="2280"/>
                </a:lnTo>
                <a:lnTo>
                  <a:pt x="427" y="2353"/>
                </a:lnTo>
                <a:lnTo>
                  <a:pt x="374" y="2431"/>
                </a:lnTo>
                <a:lnTo>
                  <a:pt x="325" y="2512"/>
                </a:lnTo>
                <a:lnTo>
                  <a:pt x="282" y="2596"/>
                </a:lnTo>
                <a:lnTo>
                  <a:pt x="243" y="2683"/>
                </a:lnTo>
                <a:lnTo>
                  <a:pt x="210" y="2773"/>
                </a:lnTo>
                <a:lnTo>
                  <a:pt x="182" y="2865"/>
                </a:lnTo>
                <a:lnTo>
                  <a:pt x="160" y="2960"/>
                </a:lnTo>
                <a:lnTo>
                  <a:pt x="145" y="3056"/>
                </a:lnTo>
                <a:lnTo>
                  <a:pt x="136" y="3155"/>
                </a:lnTo>
                <a:lnTo>
                  <a:pt x="132" y="3255"/>
                </a:lnTo>
                <a:lnTo>
                  <a:pt x="129" y="3273"/>
                </a:lnTo>
                <a:lnTo>
                  <a:pt x="123" y="3288"/>
                </a:lnTo>
                <a:lnTo>
                  <a:pt x="113" y="3302"/>
                </a:lnTo>
                <a:lnTo>
                  <a:pt x="99" y="3312"/>
                </a:lnTo>
                <a:lnTo>
                  <a:pt x="84" y="3319"/>
                </a:lnTo>
                <a:lnTo>
                  <a:pt x="66" y="3321"/>
                </a:lnTo>
                <a:lnTo>
                  <a:pt x="49" y="3319"/>
                </a:lnTo>
                <a:lnTo>
                  <a:pt x="32" y="3312"/>
                </a:lnTo>
                <a:lnTo>
                  <a:pt x="18" y="3302"/>
                </a:lnTo>
                <a:lnTo>
                  <a:pt x="8" y="3288"/>
                </a:lnTo>
                <a:lnTo>
                  <a:pt x="2" y="3273"/>
                </a:lnTo>
                <a:lnTo>
                  <a:pt x="0" y="3255"/>
                </a:lnTo>
                <a:lnTo>
                  <a:pt x="2" y="3154"/>
                </a:lnTo>
                <a:lnTo>
                  <a:pt x="11" y="3053"/>
                </a:lnTo>
                <a:lnTo>
                  <a:pt x="27" y="2956"/>
                </a:lnTo>
                <a:lnTo>
                  <a:pt x="47" y="2859"/>
                </a:lnTo>
                <a:lnTo>
                  <a:pt x="73" y="2765"/>
                </a:lnTo>
                <a:lnTo>
                  <a:pt x="105" y="2673"/>
                </a:lnTo>
                <a:lnTo>
                  <a:pt x="141" y="2583"/>
                </a:lnTo>
                <a:lnTo>
                  <a:pt x="182" y="2497"/>
                </a:lnTo>
                <a:lnTo>
                  <a:pt x="229" y="2413"/>
                </a:lnTo>
                <a:lnTo>
                  <a:pt x="280" y="2333"/>
                </a:lnTo>
                <a:lnTo>
                  <a:pt x="335" y="2255"/>
                </a:lnTo>
                <a:lnTo>
                  <a:pt x="395" y="2181"/>
                </a:lnTo>
                <a:lnTo>
                  <a:pt x="458" y="2110"/>
                </a:lnTo>
                <a:lnTo>
                  <a:pt x="525" y="2043"/>
                </a:lnTo>
                <a:lnTo>
                  <a:pt x="597" y="1980"/>
                </a:lnTo>
                <a:lnTo>
                  <a:pt x="672" y="1921"/>
                </a:lnTo>
                <a:lnTo>
                  <a:pt x="749" y="1867"/>
                </a:lnTo>
                <a:lnTo>
                  <a:pt x="831" y="1816"/>
                </a:lnTo>
                <a:lnTo>
                  <a:pt x="915" y="1771"/>
                </a:lnTo>
                <a:lnTo>
                  <a:pt x="1002" y="1730"/>
                </a:lnTo>
                <a:lnTo>
                  <a:pt x="1092" y="1695"/>
                </a:lnTo>
                <a:lnTo>
                  <a:pt x="1185" y="1664"/>
                </a:lnTo>
                <a:lnTo>
                  <a:pt x="1279" y="1639"/>
                </a:lnTo>
                <a:lnTo>
                  <a:pt x="1219" y="1606"/>
                </a:lnTo>
                <a:lnTo>
                  <a:pt x="1162" y="1570"/>
                </a:lnTo>
                <a:lnTo>
                  <a:pt x="1109" y="1528"/>
                </a:lnTo>
                <a:lnTo>
                  <a:pt x="1058" y="1482"/>
                </a:lnTo>
                <a:lnTo>
                  <a:pt x="1012" y="1434"/>
                </a:lnTo>
                <a:lnTo>
                  <a:pt x="969" y="1382"/>
                </a:lnTo>
                <a:lnTo>
                  <a:pt x="931" y="1326"/>
                </a:lnTo>
                <a:lnTo>
                  <a:pt x="897" y="1267"/>
                </a:lnTo>
                <a:lnTo>
                  <a:pt x="866" y="1206"/>
                </a:lnTo>
                <a:lnTo>
                  <a:pt x="842" y="1141"/>
                </a:lnTo>
                <a:lnTo>
                  <a:pt x="823" y="1075"/>
                </a:lnTo>
                <a:lnTo>
                  <a:pt x="808" y="1007"/>
                </a:lnTo>
                <a:lnTo>
                  <a:pt x="799" y="936"/>
                </a:lnTo>
                <a:lnTo>
                  <a:pt x="796" y="864"/>
                </a:lnTo>
                <a:lnTo>
                  <a:pt x="799" y="790"/>
                </a:lnTo>
                <a:lnTo>
                  <a:pt x="808" y="716"/>
                </a:lnTo>
                <a:lnTo>
                  <a:pt x="824" y="646"/>
                </a:lnTo>
                <a:lnTo>
                  <a:pt x="845" y="577"/>
                </a:lnTo>
                <a:lnTo>
                  <a:pt x="872" y="512"/>
                </a:lnTo>
                <a:lnTo>
                  <a:pt x="903" y="449"/>
                </a:lnTo>
                <a:lnTo>
                  <a:pt x="939" y="389"/>
                </a:lnTo>
                <a:lnTo>
                  <a:pt x="980" y="332"/>
                </a:lnTo>
                <a:lnTo>
                  <a:pt x="1025" y="279"/>
                </a:lnTo>
                <a:lnTo>
                  <a:pt x="1075" y="229"/>
                </a:lnTo>
                <a:lnTo>
                  <a:pt x="1128" y="185"/>
                </a:lnTo>
                <a:lnTo>
                  <a:pt x="1185" y="143"/>
                </a:lnTo>
                <a:lnTo>
                  <a:pt x="1245" y="107"/>
                </a:lnTo>
                <a:lnTo>
                  <a:pt x="1308" y="76"/>
                </a:lnTo>
                <a:lnTo>
                  <a:pt x="1373" y="49"/>
                </a:lnTo>
                <a:lnTo>
                  <a:pt x="1442" y="28"/>
                </a:lnTo>
                <a:lnTo>
                  <a:pt x="1512" y="12"/>
                </a:lnTo>
                <a:lnTo>
                  <a:pt x="1586" y="3"/>
                </a:lnTo>
                <a:lnTo>
                  <a:pt x="1660" y="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a:solidFill>
                <a:schemeClr val="dk1"/>
              </a:solidFill>
              <a:latin typeface="Verdana"/>
              <a:ea typeface="Verdana"/>
              <a:cs typeface="Verdana"/>
              <a:sym typeface="Verdana"/>
            </a:endParaRPr>
          </a:p>
        </p:txBody>
      </p:sp>
      <p:sp>
        <p:nvSpPr>
          <p:cNvPr id="362" name="Google Shape;362;p21"/>
          <p:cNvSpPr txBox="1"/>
          <p:nvPr/>
        </p:nvSpPr>
        <p:spPr>
          <a:xfrm>
            <a:off x="1293398" y="4575878"/>
            <a:ext cx="7512649" cy="55399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800" b="0" i="0" u="none" strike="noStrike" cap="none">
                <a:solidFill>
                  <a:schemeClr val="accent2"/>
                </a:solidFill>
                <a:latin typeface="Verdana"/>
                <a:ea typeface="Verdana"/>
                <a:cs typeface="Verdana"/>
                <a:sym typeface="Verdana"/>
              </a:rPr>
              <a:t>Ming loves the convenience of mobile banking, and she often checks her account when she is at a cafe or restaurant. </a:t>
            </a:r>
            <a:endParaRPr sz="1400" b="0" i="0" u="none" strike="noStrike" cap="none">
              <a:solidFill>
                <a:srgbClr val="000000"/>
              </a:solidFill>
              <a:latin typeface="Verdana"/>
              <a:ea typeface="Verdana"/>
              <a:cs typeface="Verdana"/>
              <a:sym typeface="Verdana"/>
            </a:endParaRPr>
          </a:p>
        </p:txBody>
      </p:sp>
      <p:cxnSp>
        <p:nvCxnSpPr>
          <p:cNvPr id="363" name="Google Shape;363;p21"/>
          <p:cNvCxnSpPr/>
          <p:nvPr/>
        </p:nvCxnSpPr>
        <p:spPr>
          <a:xfrm>
            <a:off x="1106487" y="4575878"/>
            <a:ext cx="0" cy="553998"/>
          </a:xfrm>
          <a:prstGeom prst="straightConnector1">
            <a:avLst/>
          </a:prstGeom>
          <a:noFill/>
          <a:ln w="19050" cap="flat" cmpd="sng">
            <a:solidFill>
              <a:schemeClr val="accent2"/>
            </a:solidFill>
            <a:prstDash val="solid"/>
            <a:round/>
            <a:headEnd type="none" w="sm" len="sm"/>
            <a:tailEnd type="none" w="sm" len="sm"/>
          </a:ln>
        </p:spPr>
      </p:cxnSp>
      <p:sp>
        <p:nvSpPr>
          <p:cNvPr id="364" name="Google Shape;364;p21"/>
          <p:cNvSpPr/>
          <p:nvPr/>
        </p:nvSpPr>
        <p:spPr>
          <a:xfrm>
            <a:off x="458787" y="4613164"/>
            <a:ext cx="477837" cy="479426"/>
          </a:xfrm>
          <a:custGeom>
            <a:avLst/>
            <a:gdLst/>
            <a:ahLst/>
            <a:cxnLst/>
            <a:rect l="l" t="t" r="r" b="b"/>
            <a:pathLst>
              <a:path w="3320" h="3321" extrusionOk="0">
                <a:moveTo>
                  <a:pt x="1660" y="134"/>
                </a:moveTo>
                <a:lnTo>
                  <a:pt x="1593" y="136"/>
                </a:lnTo>
                <a:lnTo>
                  <a:pt x="1529" y="145"/>
                </a:lnTo>
                <a:lnTo>
                  <a:pt x="1466" y="160"/>
                </a:lnTo>
                <a:lnTo>
                  <a:pt x="1406" y="179"/>
                </a:lnTo>
                <a:lnTo>
                  <a:pt x="1346" y="204"/>
                </a:lnTo>
                <a:lnTo>
                  <a:pt x="1291" y="233"/>
                </a:lnTo>
                <a:lnTo>
                  <a:pt x="1239" y="267"/>
                </a:lnTo>
                <a:lnTo>
                  <a:pt x="1189" y="306"/>
                </a:lnTo>
                <a:lnTo>
                  <a:pt x="1143" y="347"/>
                </a:lnTo>
                <a:lnTo>
                  <a:pt x="1101" y="393"/>
                </a:lnTo>
                <a:lnTo>
                  <a:pt x="1063" y="443"/>
                </a:lnTo>
                <a:lnTo>
                  <a:pt x="1029" y="496"/>
                </a:lnTo>
                <a:lnTo>
                  <a:pt x="999" y="550"/>
                </a:lnTo>
                <a:lnTo>
                  <a:pt x="975" y="610"/>
                </a:lnTo>
                <a:lnTo>
                  <a:pt x="956" y="670"/>
                </a:lnTo>
                <a:lnTo>
                  <a:pt x="941" y="733"/>
                </a:lnTo>
                <a:lnTo>
                  <a:pt x="932" y="797"/>
                </a:lnTo>
                <a:lnTo>
                  <a:pt x="930" y="864"/>
                </a:lnTo>
                <a:lnTo>
                  <a:pt x="932" y="930"/>
                </a:lnTo>
                <a:lnTo>
                  <a:pt x="941" y="995"/>
                </a:lnTo>
                <a:lnTo>
                  <a:pt x="956" y="1057"/>
                </a:lnTo>
                <a:lnTo>
                  <a:pt x="975" y="1119"/>
                </a:lnTo>
                <a:lnTo>
                  <a:pt x="999" y="1177"/>
                </a:lnTo>
                <a:lnTo>
                  <a:pt x="1029" y="1233"/>
                </a:lnTo>
                <a:lnTo>
                  <a:pt x="1063" y="1284"/>
                </a:lnTo>
                <a:lnTo>
                  <a:pt x="1101" y="1334"/>
                </a:lnTo>
                <a:lnTo>
                  <a:pt x="1143" y="1380"/>
                </a:lnTo>
                <a:lnTo>
                  <a:pt x="1189" y="1422"/>
                </a:lnTo>
                <a:lnTo>
                  <a:pt x="1239" y="1461"/>
                </a:lnTo>
                <a:lnTo>
                  <a:pt x="1291" y="1495"/>
                </a:lnTo>
                <a:lnTo>
                  <a:pt x="1346" y="1524"/>
                </a:lnTo>
                <a:lnTo>
                  <a:pt x="1406" y="1549"/>
                </a:lnTo>
                <a:lnTo>
                  <a:pt x="1466" y="1568"/>
                </a:lnTo>
                <a:lnTo>
                  <a:pt x="1529" y="1583"/>
                </a:lnTo>
                <a:lnTo>
                  <a:pt x="1593" y="1591"/>
                </a:lnTo>
                <a:lnTo>
                  <a:pt x="1660" y="1594"/>
                </a:lnTo>
                <a:lnTo>
                  <a:pt x="1726" y="1591"/>
                </a:lnTo>
                <a:lnTo>
                  <a:pt x="1791" y="1583"/>
                </a:lnTo>
                <a:lnTo>
                  <a:pt x="1853" y="1568"/>
                </a:lnTo>
                <a:lnTo>
                  <a:pt x="1915" y="1549"/>
                </a:lnTo>
                <a:lnTo>
                  <a:pt x="1973" y="1524"/>
                </a:lnTo>
                <a:lnTo>
                  <a:pt x="2029" y="1495"/>
                </a:lnTo>
                <a:lnTo>
                  <a:pt x="2080" y="1461"/>
                </a:lnTo>
                <a:lnTo>
                  <a:pt x="2130" y="1422"/>
                </a:lnTo>
                <a:lnTo>
                  <a:pt x="2176" y="1380"/>
                </a:lnTo>
                <a:lnTo>
                  <a:pt x="2218" y="1334"/>
                </a:lnTo>
                <a:lnTo>
                  <a:pt x="2257" y="1284"/>
                </a:lnTo>
                <a:lnTo>
                  <a:pt x="2291" y="1233"/>
                </a:lnTo>
                <a:lnTo>
                  <a:pt x="2320" y="1177"/>
                </a:lnTo>
                <a:lnTo>
                  <a:pt x="2345" y="1119"/>
                </a:lnTo>
                <a:lnTo>
                  <a:pt x="2364" y="1057"/>
                </a:lnTo>
                <a:lnTo>
                  <a:pt x="2379" y="995"/>
                </a:lnTo>
                <a:lnTo>
                  <a:pt x="2387" y="930"/>
                </a:lnTo>
                <a:lnTo>
                  <a:pt x="2390" y="864"/>
                </a:lnTo>
                <a:lnTo>
                  <a:pt x="2387" y="797"/>
                </a:lnTo>
                <a:lnTo>
                  <a:pt x="2379" y="733"/>
                </a:lnTo>
                <a:lnTo>
                  <a:pt x="2364" y="670"/>
                </a:lnTo>
                <a:lnTo>
                  <a:pt x="2345" y="610"/>
                </a:lnTo>
                <a:lnTo>
                  <a:pt x="2320" y="550"/>
                </a:lnTo>
                <a:lnTo>
                  <a:pt x="2291" y="496"/>
                </a:lnTo>
                <a:lnTo>
                  <a:pt x="2257" y="443"/>
                </a:lnTo>
                <a:lnTo>
                  <a:pt x="2218" y="393"/>
                </a:lnTo>
                <a:lnTo>
                  <a:pt x="2176" y="347"/>
                </a:lnTo>
                <a:lnTo>
                  <a:pt x="2130" y="306"/>
                </a:lnTo>
                <a:lnTo>
                  <a:pt x="2080" y="267"/>
                </a:lnTo>
                <a:lnTo>
                  <a:pt x="2029" y="233"/>
                </a:lnTo>
                <a:lnTo>
                  <a:pt x="1973" y="204"/>
                </a:lnTo>
                <a:lnTo>
                  <a:pt x="1915" y="179"/>
                </a:lnTo>
                <a:lnTo>
                  <a:pt x="1853" y="160"/>
                </a:lnTo>
                <a:lnTo>
                  <a:pt x="1791" y="145"/>
                </a:lnTo>
                <a:lnTo>
                  <a:pt x="1726" y="136"/>
                </a:lnTo>
                <a:lnTo>
                  <a:pt x="1660" y="134"/>
                </a:lnTo>
                <a:close/>
                <a:moveTo>
                  <a:pt x="1660" y="0"/>
                </a:moveTo>
                <a:lnTo>
                  <a:pt x="1734" y="3"/>
                </a:lnTo>
                <a:lnTo>
                  <a:pt x="1807" y="12"/>
                </a:lnTo>
                <a:lnTo>
                  <a:pt x="1877" y="28"/>
                </a:lnTo>
                <a:lnTo>
                  <a:pt x="1946" y="49"/>
                </a:lnTo>
                <a:lnTo>
                  <a:pt x="2012" y="76"/>
                </a:lnTo>
                <a:lnTo>
                  <a:pt x="2075" y="107"/>
                </a:lnTo>
                <a:lnTo>
                  <a:pt x="2135" y="143"/>
                </a:lnTo>
                <a:lnTo>
                  <a:pt x="2191" y="185"/>
                </a:lnTo>
                <a:lnTo>
                  <a:pt x="2245" y="229"/>
                </a:lnTo>
                <a:lnTo>
                  <a:pt x="2294" y="279"/>
                </a:lnTo>
                <a:lnTo>
                  <a:pt x="2340" y="332"/>
                </a:lnTo>
                <a:lnTo>
                  <a:pt x="2380" y="389"/>
                </a:lnTo>
                <a:lnTo>
                  <a:pt x="2416" y="449"/>
                </a:lnTo>
                <a:lnTo>
                  <a:pt x="2448" y="512"/>
                </a:lnTo>
                <a:lnTo>
                  <a:pt x="2474" y="577"/>
                </a:lnTo>
                <a:lnTo>
                  <a:pt x="2495" y="646"/>
                </a:lnTo>
                <a:lnTo>
                  <a:pt x="2511" y="716"/>
                </a:lnTo>
                <a:lnTo>
                  <a:pt x="2520" y="790"/>
                </a:lnTo>
                <a:lnTo>
                  <a:pt x="2523" y="864"/>
                </a:lnTo>
                <a:lnTo>
                  <a:pt x="2520" y="936"/>
                </a:lnTo>
                <a:lnTo>
                  <a:pt x="2512" y="1007"/>
                </a:lnTo>
                <a:lnTo>
                  <a:pt x="2497" y="1075"/>
                </a:lnTo>
                <a:lnTo>
                  <a:pt x="2477" y="1141"/>
                </a:lnTo>
                <a:lnTo>
                  <a:pt x="2453" y="1206"/>
                </a:lnTo>
                <a:lnTo>
                  <a:pt x="2424" y="1267"/>
                </a:lnTo>
                <a:lnTo>
                  <a:pt x="2389" y="1326"/>
                </a:lnTo>
                <a:lnTo>
                  <a:pt x="2351" y="1382"/>
                </a:lnTo>
                <a:lnTo>
                  <a:pt x="2307" y="1434"/>
                </a:lnTo>
                <a:lnTo>
                  <a:pt x="2261" y="1482"/>
                </a:lnTo>
                <a:lnTo>
                  <a:pt x="2211" y="1528"/>
                </a:lnTo>
                <a:lnTo>
                  <a:pt x="2157" y="1570"/>
                </a:lnTo>
                <a:lnTo>
                  <a:pt x="2100" y="1606"/>
                </a:lnTo>
                <a:lnTo>
                  <a:pt x="2041" y="1639"/>
                </a:lnTo>
                <a:lnTo>
                  <a:pt x="2135" y="1664"/>
                </a:lnTo>
                <a:lnTo>
                  <a:pt x="2228" y="1695"/>
                </a:lnTo>
                <a:lnTo>
                  <a:pt x="2317" y="1730"/>
                </a:lnTo>
                <a:lnTo>
                  <a:pt x="2404" y="1771"/>
                </a:lnTo>
                <a:lnTo>
                  <a:pt x="2489" y="1816"/>
                </a:lnTo>
                <a:lnTo>
                  <a:pt x="2570" y="1867"/>
                </a:lnTo>
                <a:lnTo>
                  <a:pt x="2647" y="1921"/>
                </a:lnTo>
                <a:lnTo>
                  <a:pt x="2723" y="1980"/>
                </a:lnTo>
                <a:lnTo>
                  <a:pt x="2794" y="2043"/>
                </a:lnTo>
                <a:lnTo>
                  <a:pt x="2861" y="2110"/>
                </a:lnTo>
                <a:lnTo>
                  <a:pt x="2925" y="2181"/>
                </a:lnTo>
                <a:lnTo>
                  <a:pt x="2984" y="2255"/>
                </a:lnTo>
                <a:lnTo>
                  <a:pt x="3039" y="2333"/>
                </a:lnTo>
                <a:lnTo>
                  <a:pt x="3091" y="2413"/>
                </a:lnTo>
                <a:lnTo>
                  <a:pt x="3137" y="2497"/>
                </a:lnTo>
                <a:lnTo>
                  <a:pt x="3178" y="2583"/>
                </a:lnTo>
                <a:lnTo>
                  <a:pt x="3216" y="2673"/>
                </a:lnTo>
                <a:lnTo>
                  <a:pt x="3247" y="2765"/>
                </a:lnTo>
                <a:lnTo>
                  <a:pt x="3273" y="2859"/>
                </a:lnTo>
                <a:lnTo>
                  <a:pt x="3293" y="2956"/>
                </a:lnTo>
                <a:lnTo>
                  <a:pt x="3308" y="3053"/>
                </a:lnTo>
                <a:lnTo>
                  <a:pt x="3317" y="3154"/>
                </a:lnTo>
                <a:lnTo>
                  <a:pt x="3320" y="3255"/>
                </a:lnTo>
                <a:lnTo>
                  <a:pt x="3318" y="3273"/>
                </a:lnTo>
                <a:lnTo>
                  <a:pt x="3311" y="3288"/>
                </a:lnTo>
                <a:lnTo>
                  <a:pt x="3301" y="3302"/>
                </a:lnTo>
                <a:lnTo>
                  <a:pt x="3287" y="3312"/>
                </a:lnTo>
                <a:lnTo>
                  <a:pt x="3272" y="3319"/>
                </a:lnTo>
                <a:lnTo>
                  <a:pt x="3254" y="3321"/>
                </a:lnTo>
                <a:lnTo>
                  <a:pt x="3236" y="3319"/>
                </a:lnTo>
                <a:lnTo>
                  <a:pt x="3221" y="3312"/>
                </a:lnTo>
                <a:lnTo>
                  <a:pt x="3207" y="3302"/>
                </a:lnTo>
                <a:lnTo>
                  <a:pt x="3197" y="3288"/>
                </a:lnTo>
                <a:lnTo>
                  <a:pt x="3190" y="3273"/>
                </a:lnTo>
                <a:lnTo>
                  <a:pt x="3188" y="3255"/>
                </a:lnTo>
                <a:lnTo>
                  <a:pt x="3184" y="3155"/>
                </a:lnTo>
                <a:lnTo>
                  <a:pt x="3174" y="3056"/>
                </a:lnTo>
                <a:lnTo>
                  <a:pt x="3159" y="2960"/>
                </a:lnTo>
                <a:lnTo>
                  <a:pt x="3137" y="2865"/>
                </a:lnTo>
                <a:lnTo>
                  <a:pt x="3110" y="2773"/>
                </a:lnTo>
                <a:lnTo>
                  <a:pt x="3077" y="2683"/>
                </a:lnTo>
                <a:lnTo>
                  <a:pt x="3038" y="2596"/>
                </a:lnTo>
                <a:lnTo>
                  <a:pt x="2995" y="2512"/>
                </a:lnTo>
                <a:lnTo>
                  <a:pt x="2946" y="2431"/>
                </a:lnTo>
                <a:lnTo>
                  <a:pt x="2892" y="2353"/>
                </a:lnTo>
                <a:lnTo>
                  <a:pt x="2834" y="2280"/>
                </a:lnTo>
                <a:lnTo>
                  <a:pt x="2772" y="2209"/>
                </a:lnTo>
                <a:lnTo>
                  <a:pt x="2705" y="2143"/>
                </a:lnTo>
                <a:lnTo>
                  <a:pt x="2635" y="2081"/>
                </a:lnTo>
                <a:lnTo>
                  <a:pt x="2561" y="2023"/>
                </a:lnTo>
                <a:lnTo>
                  <a:pt x="2484" y="1969"/>
                </a:lnTo>
                <a:lnTo>
                  <a:pt x="2403" y="1921"/>
                </a:lnTo>
                <a:lnTo>
                  <a:pt x="2319" y="1877"/>
                </a:lnTo>
                <a:lnTo>
                  <a:pt x="2232" y="1838"/>
                </a:lnTo>
                <a:lnTo>
                  <a:pt x="2143" y="1805"/>
                </a:lnTo>
                <a:lnTo>
                  <a:pt x="2050" y="1778"/>
                </a:lnTo>
                <a:lnTo>
                  <a:pt x="1955" y="1756"/>
                </a:lnTo>
                <a:lnTo>
                  <a:pt x="1859" y="1741"/>
                </a:lnTo>
                <a:lnTo>
                  <a:pt x="1760" y="1730"/>
                </a:lnTo>
                <a:lnTo>
                  <a:pt x="1660" y="1727"/>
                </a:lnTo>
                <a:lnTo>
                  <a:pt x="1560" y="1730"/>
                </a:lnTo>
                <a:lnTo>
                  <a:pt x="1460" y="1741"/>
                </a:lnTo>
                <a:lnTo>
                  <a:pt x="1364" y="1756"/>
                </a:lnTo>
                <a:lnTo>
                  <a:pt x="1270" y="1778"/>
                </a:lnTo>
                <a:lnTo>
                  <a:pt x="1177" y="1805"/>
                </a:lnTo>
                <a:lnTo>
                  <a:pt x="1087" y="1838"/>
                </a:lnTo>
                <a:lnTo>
                  <a:pt x="1001" y="1877"/>
                </a:lnTo>
                <a:lnTo>
                  <a:pt x="916" y="1921"/>
                </a:lnTo>
                <a:lnTo>
                  <a:pt x="835" y="1969"/>
                </a:lnTo>
                <a:lnTo>
                  <a:pt x="759" y="2023"/>
                </a:lnTo>
                <a:lnTo>
                  <a:pt x="684" y="2081"/>
                </a:lnTo>
                <a:lnTo>
                  <a:pt x="614" y="2143"/>
                </a:lnTo>
                <a:lnTo>
                  <a:pt x="547" y="2209"/>
                </a:lnTo>
                <a:lnTo>
                  <a:pt x="485" y="2280"/>
                </a:lnTo>
                <a:lnTo>
                  <a:pt x="427" y="2353"/>
                </a:lnTo>
                <a:lnTo>
                  <a:pt x="374" y="2431"/>
                </a:lnTo>
                <a:lnTo>
                  <a:pt x="325" y="2512"/>
                </a:lnTo>
                <a:lnTo>
                  <a:pt x="282" y="2596"/>
                </a:lnTo>
                <a:lnTo>
                  <a:pt x="243" y="2683"/>
                </a:lnTo>
                <a:lnTo>
                  <a:pt x="210" y="2773"/>
                </a:lnTo>
                <a:lnTo>
                  <a:pt x="182" y="2865"/>
                </a:lnTo>
                <a:lnTo>
                  <a:pt x="160" y="2960"/>
                </a:lnTo>
                <a:lnTo>
                  <a:pt x="145" y="3056"/>
                </a:lnTo>
                <a:lnTo>
                  <a:pt x="136" y="3155"/>
                </a:lnTo>
                <a:lnTo>
                  <a:pt x="132" y="3255"/>
                </a:lnTo>
                <a:lnTo>
                  <a:pt x="129" y="3273"/>
                </a:lnTo>
                <a:lnTo>
                  <a:pt x="123" y="3288"/>
                </a:lnTo>
                <a:lnTo>
                  <a:pt x="113" y="3302"/>
                </a:lnTo>
                <a:lnTo>
                  <a:pt x="99" y="3312"/>
                </a:lnTo>
                <a:lnTo>
                  <a:pt x="84" y="3319"/>
                </a:lnTo>
                <a:lnTo>
                  <a:pt x="66" y="3321"/>
                </a:lnTo>
                <a:lnTo>
                  <a:pt x="49" y="3319"/>
                </a:lnTo>
                <a:lnTo>
                  <a:pt x="32" y="3312"/>
                </a:lnTo>
                <a:lnTo>
                  <a:pt x="18" y="3302"/>
                </a:lnTo>
                <a:lnTo>
                  <a:pt x="8" y="3288"/>
                </a:lnTo>
                <a:lnTo>
                  <a:pt x="2" y="3273"/>
                </a:lnTo>
                <a:lnTo>
                  <a:pt x="0" y="3255"/>
                </a:lnTo>
                <a:lnTo>
                  <a:pt x="2" y="3154"/>
                </a:lnTo>
                <a:lnTo>
                  <a:pt x="11" y="3053"/>
                </a:lnTo>
                <a:lnTo>
                  <a:pt x="27" y="2956"/>
                </a:lnTo>
                <a:lnTo>
                  <a:pt x="47" y="2859"/>
                </a:lnTo>
                <a:lnTo>
                  <a:pt x="73" y="2765"/>
                </a:lnTo>
                <a:lnTo>
                  <a:pt x="105" y="2673"/>
                </a:lnTo>
                <a:lnTo>
                  <a:pt x="141" y="2583"/>
                </a:lnTo>
                <a:lnTo>
                  <a:pt x="182" y="2497"/>
                </a:lnTo>
                <a:lnTo>
                  <a:pt x="229" y="2413"/>
                </a:lnTo>
                <a:lnTo>
                  <a:pt x="280" y="2333"/>
                </a:lnTo>
                <a:lnTo>
                  <a:pt x="335" y="2255"/>
                </a:lnTo>
                <a:lnTo>
                  <a:pt x="395" y="2181"/>
                </a:lnTo>
                <a:lnTo>
                  <a:pt x="458" y="2110"/>
                </a:lnTo>
                <a:lnTo>
                  <a:pt x="525" y="2043"/>
                </a:lnTo>
                <a:lnTo>
                  <a:pt x="597" y="1980"/>
                </a:lnTo>
                <a:lnTo>
                  <a:pt x="672" y="1921"/>
                </a:lnTo>
                <a:lnTo>
                  <a:pt x="749" y="1867"/>
                </a:lnTo>
                <a:lnTo>
                  <a:pt x="831" y="1816"/>
                </a:lnTo>
                <a:lnTo>
                  <a:pt x="915" y="1771"/>
                </a:lnTo>
                <a:lnTo>
                  <a:pt x="1002" y="1730"/>
                </a:lnTo>
                <a:lnTo>
                  <a:pt x="1092" y="1695"/>
                </a:lnTo>
                <a:lnTo>
                  <a:pt x="1185" y="1664"/>
                </a:lnTo>
                <a:lnTo>
                  <a:pt x="1279" y="1639"/>
                </a:lnTo>
                <a:lnTo>
                  <a:pt x="1219" y="1606"/>
                </a:lnTo>
                <a:lnTo>
                  <a:pt x="1162" y="1570"/>
                </a:lnTo>
                <a:lnTo>
                  <a:pt x="1109" y="1528"/>
                </a:lnTo>
                <a:lnTo>
                  <a:pt x="1058" y="1482"/>
                </a:lnTo>
                <a:lnTo>
                  <a:pt x="1012" y="1434"/>
                </a:lnTo>
                <a:lnTo>
                  <a:pt x="969" y="1382"/>
                </a:lnTo>
                <a:lnTo>
                  <a:pt x="931" y="1326"/>
                </a:lnTo>
                <a:lnTo>
                  <a:pt x="897" y="1267"/>
                </a:lnTo>
                <a:lnTo>
                  <a:pt x="866" y="1206"/>
                </a:lnTo>
                <a:lnTo>
                  <a:pt x="842" y="1141"/>
                </a:lnTo>
                <a:lnTo>
                  <a:pt x="823" y="1075"/>
                </a:lnTo>
                <a:lnTo>
                  <a:pt x="808" y="1007"/>
                </a:lnTo>
                <a:lnTo>
                  <a:pt x="799" y="936"/>
                </a:lnTo>
                <a:lnTo>
                  <a:pt x="796" y="864"/>
                </a:lnTo>
                <a:lnTo>
                  <a:pt x="799" y="790"/>
                </a:lnTo>
                <a:lnTo>
                  <a:pt x="808" y="716"/>
                </a:lnTo>
                <a:lnTo>
                  <a:pt x="824" y="646"/>
                </a:lnTo>
                <a:lnTo>
                  <a:pt x="845" y="577"/>
                </a:lnTo>
                <a:lnTo>
                  <a:pt x="872" y="512"/>
                </a:lnTo>
                <a:lnTo>
                  <a:pt x="903" y="449"/>
                </a:lnTo>
                <a:lnTo>
                  <a:pt x="939" y="389"/>
                </a:lnTo>
                <a:lnTo>
                  <a:pt x="980" y="332"/>
                </a:lnTo>
                <a:lnTo>
                  <a:pt x="1025" y="279"/>
                </a:lnTo>
                <a:lnTo>
                  <a:pt x="1075" y="229"/>
                </a:lnTo>
                <a:lnTo>
                  <a:pt x="1128" y="185"/>
                </a:lnTo>
                <a:lnTo>
                  <a:pt x="1185" y="143"/>
                </a:lnTo>
                <a:lnTo>
                  <a:pt x="1245" y="107"/>
                </a:lnTo>
                <a:lnTo>
                  <a:pt x="1308" y="76"/>
                </a:lnTo>
                <a:lnTo>
                  <a:pt x="1373" y="49"/>
                </a:lnTo>
                <a:lnTo>
                  <a:pt x="1442" y="28"/>
                </a:lnTo>
                <a:lnTo>
                  <a:pt x="1512" y="12"/>
                </a:lnTo>
                <a:lnTo>
                  <a:pt x="1586" y="3"/>
                </a:lnTo>
                <a:lnTo>
                  <a:pt x="1660" y="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a:solidFill>
                <a:schemeClr val="dk1"/>
              </a:solidFill>
              <a:latin typeface="Verdana"/>
              <a:ea typeface="Verdana"/>
              <a:cs typeface="Verdana"/>
              <a:sym typeface="Verdana"/>
            </a:endParaRPr>
          </a:p>
        </p:txBody>
      </p:sp>
      <p:sp>
        <p:nvSpPr>
          <p:cNvPr id="365" name="Google Shape;365;p21"/>
          <p:cNvSpPr txBox="1"/>
          <p:nvPr/>
        </p:nvSpPr>
        <p:spPr>
          <a:xfrm>
            <a:off x="1293400" y="5490354"/>
            <a:ext cx="7512649" cy="55399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800" b="0" i="0" u="none" strike="noStrike" cap="none">
                <a:solidFill>
                  <a:schemeClr val="accent2"/>
                </a:solidFill>
                <a:latin typeface="Verdana"/>
                <a:ea typeface="Verdana"/>
                <a:cs typeface="Verdana"/>
                <a:sym typeface="Verdana"/>
              </a:rPr>
              <a:t>Sam doesn’t have a computer, so he does his online banking at the public library.</a:t>
            </a:r>
            <a:endParaRPr sz="1400" b="0" i="0" u="none" strike="noStrike" cap="none">
              <a:solidFill>
                <a:srgbClr val="000000"/>
              </a:solidFill>
              <a:latin typeface="Verdana"/>
              <a:ea typeface="Verdana"/>
              <a:cs typeface="Verdana"/>
              <a:sym typeface="Verdana"/>
            </a:endParaRPr>
          </a:p>
        </p:txBody>
      </p:sp>
      <p:cxnSp>
        <p:nvCxnSpPr>
          <p:cNvPr id="366" name="Google Shape;366;p21"/>
          <p:cNvCxnSpPr/>
          <p:nvPr/>
        </p:nvCxnSpPr>
        <p:spPr>
          <a:xfrm>
            <a:off x="1106487" y="5490354"/>
            <a:ext cx="0" cy="553998"/>
          </a:xfrm>
          <a:prstGeom prst="straightConnector1">
            <a:avLst/>
          </a:prstGeom>
          <a:noFill/>
          <a:ln w="19050" cap="flat" cmpd="sng">
            <a:solidFill>
              <a:schemeClr val="accent2"/>
            </a:solidFill>
            <a:prstDash val="solid"/>
            <a:round/>
            <a:headEnd type="none" w="sm" len="sm"/>
            <a:tailEnd type="none" w="sm" len="sm"/>
          </a:ln>
        </p:spPr>
      </p:cxnSp>
      <p:sp>
        <p:nvSpPr>
          <p:cNvPr id="367" name="Google Shape;367;p21"/>
          <p:cNvSpPr/>
          <p:nvPr/>
        </p:nvSpPr>
        <p:spPr>
          <a:xfrm>
            <a:off x="458787" y="5527640"/>
            <a:ext cx="477837" cy="479426"/>
          </a:xfrm>
          <a:custGeom>
            <a:avLst/>
            <a:gdLst/>
            <a:ahLst/>
            <a:cxnLst/>
            <a:rect l="l" t="t" r="r" b="b"/>
            <a:pathLst>
              <a:path w="3320" h="3321" extrusionOk="0">
                <a:moveTo>
                  <a:pt x="1660" y="134"/>
                </a:moveTo>
                <a:lnTo>
                  <a:pt x="1593" y="136"/>
                </a:lnTo>
                <a:lnTo>
                  <a:pt x="1529" y="145"/>
                </a:lnTo>
                <a:lnTo>
                  <a:pt x="1466" y="160"/>
                </a:lnTo>
                <a:lnTo>
                  <a:pt x="1406" y="179"/>
                </a:lnTo>
                <a:lnTo>
                  <a:pt x="1346" y="204"/>
                </a:lnTo>
                <a:lnTo>
                  <a:pt x="1291" y="233"/>
                </a:lnTo>
                <a:lnTo>
                  <a:pt x="1239" y="267"/>
                </a:lnTo>
                <a:lnTo>
                  <a:pt x="1189" y="306"/>
                </a:lnTo>
                <a:lnTo>
                  <a:pt x="1143" y="347"/>
                </a:lnTo>
                <a:lnTo>
                  <a:pt x="1101" y="393"/>
                </a:lnTo>
                <a:lnTo>
                  <a:pt x="1063" y="443"/>
                </a:lnTo>
                <a:lnTo>
                  <a:pt x="1029" y="496"/>
                </a:lnTo>
                <a:lnTo>
                  <a:pt x="999" y="550"/>
                </a:lnTo>
                <a:lnTo>
                  <a:pt x="975" y="610"/>
                </a:lnTo>
                <a:lnTo>
                  <a:pt x="956" y="670"/>
                </a:lnTo>
                <a:lnTo>
                  <a:pt x="941" y="733"/>
                </a:lnTo>
                <a:lnTo>
                  <a:pt x="932" y="797"/>
                </a:lnTo>
                <a:lnTo>
                  <a:pt x="930" y="864"/>
                </a:lnTo>
                <a:lnTo>
                  <a:pt x="932" y="930"/>
                </a:lnTo>
                <a:lnTo>
                  <a:pt x="941" y="995"/>
                </a:lnTo>
                <a:lnTo>
                  <a:pt x="956" y="1057"/>
                </a:lnTo>
                <a:lnTo>
                  <a:pt x="975" y="1119"/>
                </a:lnTo>
                <a:lnTo>
                  <a:pt x="999" y="1177"/>
                </a:lnTo>
                <a:lnTo>
                  <a:pt x="1029" y="1233"/>
                </a:lnTo>
                <a:lnTo>
                  <a:pt x="1063" y="1284"/>
                </a:lnTo>
                <a:lnTo>
                  <a:pt x="1101" y="1334"/>
                </a:lnTo>
                <a:lnTo>
                  <a:pt x="1143" y="1380"/>
                </a:lnTo>
                <a:lnTo>
                  <a:pt x="1189" y="1422"/>
                </a:lnTo>
                <a:lnTo>
                  <a:pt x="1239" y="1461"/>
                </a:lnTo>
                <a:lnTo>
                  <a:pt x="1291" y="1495"/>
                </a:lnTo>
                <a:lnTo>
                  <a:pt x="1346" y="1524"/>
                </a:lnTo>
                <a:lnTo>
                  <a:pt x="1406" y="1549"/>
                </a:lnTo>
                <a:lnTo>
                  <a:pt x="1466" y="1568"/>
                </a:lnTo>
                <a:lnTo>
                  <a:pt x="1529" y="1583"/>
                </a:lnTo>
                <a:lnTo>
                  <a:pt x="1593" y="1591"/>
                </a:lnTo>
                <a:lnTo>
                  <a:pt x="1660" y="1594"/>
                </a:lnTo>
                <a:lnTo>
                  <a:pt x="1726" y="1591"/>
                </a:lnTo>
                <a:lnTo>
                  <a:pt x="1791" y="1583"/>
                </a:lnTo>
                <a:lnTo>
                  <a:pt x="1853" y="1568"/>
                </a:lnTo>
                <a:lnTo>
                  <a:pt x="1915" y="1549"/>
                </a:lnTo>
                <a:lnTo>
                  <a:pt x="1973" y="1524"/>
                </a:lnTo>
                <a:lnTo>
                  <a:pt x="2029" y="1495"/>
                </a:lnTo>
                <a:lnTo>
                  <a:pt x="2080" y="1461"/>
                </a:lnTo>
                <a:lnTo>
                  <a:pt x="2130" y="1422"/>
                </a:lnTo>
                <a:lnTo>
                  <a:pt x="2176" y="1380"/>
                </a:lnTo>
                <a:lnTo>
                  <a:pt x="2218" y="1334"/>
                </a:lnTo>
                <a:lnTo>
                  <a:pt x="2257" y="1284"/>
                </a:lnTo>
                <a:lnTo>
                  <a:pt x="2291" y="1233"/>
                </a:lnTo>
                <a:lnTo>
                  <a:pt x="2320" y="1177"/>
                </a:lnTo>
                <a:lnTo>
                  <a:pt x="2345" y="1119"/>
                </a:lnTo>
                <a:lnTo>
                  <a:pt x="2364" y="1057"/>
                </a:lnTo>
                <a:lnTo>
                  <a:pt x="2379" y="995"/>
                </a:lnTo>
                <a:lnTo>
                  <a:pt x="2387" y="930"/>
                </a:lnTo>
                <a:lnTo>
                  <a:pt x="2390" y="864"/>
                </a:lnTo>
                <a:lnTo>
                  <a:pt x="2387" y="797"/>
                </a:lnTo>
                <a:lnTo>
                  <a:pt x="2379" y="733"/>
                </a:lnTo>
                <a:lnTo>
                  <a:pt x="2364" y="670"/>
                </a:lnTo>
                <a:lnTo>
                  <a:pt x="2345" y="610"/>
                </a:lnTo>
                <a:lnTo>
                  <a:pt x="2320" y="550"/>
                </a:lnTo>
                <a:lnTo>
                  <a:pt x="2291" y="496"/>
                </a:lnTo>
                <a:lnTo>
                  <a:pt x="2257" y="443"/>
                </a:lnTo>
                <a:lnTo>
                  <a:pt x="2218" y="393"/>
                </a:lnTo>
                <a:lnTo>
                  <a:pt x="2176" y="347"/>
                </a:lnTo>
                <a:lnTo>
                  <a:pt x="2130" y="306"/>
                </a:lnTo>
                <a:lnTo>
                  <a:pt x="2080" y="267"/>
                </a:lnTo>
                <a:lnTo>
                  <a:pt x="2029" y="233"/>
                </a:lnTo>
                <a:lnTo>
                  <a:pt x="1973" y="204"/>
                </a:lnTo>
                <a:lnTo>
                  <a:pt x="1915" y="179"/>
                </a:lnTo>
                <a:lnTo>
                  <a:pt x="1853" y="160"/>
                </a:lnTo>
                <a:lnTo>
                  <a:pt x="1791" y="145"/>
                </a:lnTo>
                <a:lnTo>
                  <a:pt x="1726" y="136"/>
                </a:lnTo>
                <a:lnTo>
                  <a:pt x="1660" y="134"/>
                </a:lnTo>
                <a:close/>
                <a:moveTo>
                  <a:pt x="1660" y="0"/>
                </a:moveTo>
                <a:lnTo>
                  <a:pt x="1734" y="3"/>
                </a:lnTo>
                <a:lnTo>
                  <a:pt x="1807" y="12"/>
                </a:lnTo>
                <a:lnTo>
                  <a:pt x="1877" y="28"/>
                </a:lnTo>
                <a:lnTo>
                  <a:pt x="1946" y="49"/>
                </a:lnTo>
                <a:lnTo>
                  <a:pt x="2012" y="76"/>
                </a:lnTo>
                <a:lnTo>
                  <a:pt x="2075" y="107"/>
                </a:lnTo>
                <a:lnTo>
                  <a:pt x="2135" y="143"/>
                </a:lnTo>
                <a:lnTo>
                  <a:pt x="2191" y="185"/>
                </a:lnTo>
                <a:lnTo>
                  <a:pt x="2245" y="229"/>
                </a:lnTo>
                <a:lnTo>
                  <a:pt x="2294" y="279"/>
                </a:lnTo>
                <a:lnTo>
                  <a:pt x="2340" y="332"/>
                </a:lnTo>
                <a:lnTo>
                  <a:pt x="2380" y="389"/>
                </a:lnTo>
                <a:lnTo>
                  <a:pt x="2416" y="449"/>
                </a:lnTo>
                <a:lnTo>
                  <a:pt x="2448" y="512"/>
                </a:lnTo>
                <a:lnTo>
                  <a:pt x="2474" y="577"/>
                </a:lnTo>
                <a:lnTo>
                  <a:pt x="2495" y="646"/>
                </a:lnTo>
                <a:lnTo>
                  <a:pt x="2511" y="716"/>
                </a:lnTo>
                <a:lnTo>
                  <a:pt x="2520" y="790"/>
                </a:lnTo>
                <a:lnTo>
                  <a:pt x="2523" y="864"/>
                </a:lnTo>
                <a:lnTo>
                  <a:pt x="2520" y="936"/>
                </a:lnTo>
                <a:lnTo>
                  <a:pt x="2512" y="1007"/>
                </a:lnTo>
                <a:lnTo>
                  <a:pt x="2497" y="1075"/>
                </a:lnTo>
                <a:lnTo>
                  <a:pt x="2477" y="1141"/>
                </a:lnTo>
                <a:lnTo>
                  <a:pt x="2453" y="1206"/>
                </a:lnTo>
                <a:lnTo>
                  <a:pt x="2424" y="1267"/>
                </a:lnTo>
                <a:lnTo>
                  <a:pt x="2389" y="1326"/>
                </a:lnTo>
                <a:lnTo>
                  <a:pt x="2351" y="1382"/>
                </a:lnTo>
                <a:lnTo>
                  <a:pt x="2307" y="1434"/>
                </a:lnTo>
                <a:lnTo>
                  <a:pt x="2261" y="1482"/>
                </a:lnTo>
                <a:lnTo>
                  <a:pt x="2211" y="1528"/>
                </a:lnTo>
                <a:lnTo>
                  <a:pt x="2157" y="1570"/>
                </a:lnTo>
                <a:lnTo>
                  <a:pt x="2100" y="1606"/>
                </a:lnTo>
                <a:lnTo>
                  <a:pt x="2041" y="1639"/>
                </a:lnTo>
                <a:lnTo>
                  <a:pt x="2135" y="1664"/>
                </a:lnTo>
                <a:lnTo>
                  <a:pt x="2228" y="1695"/>
                </a:lnTo>
                <a:lnTo>
                  <a:pt x="2317" y="1730"/>
                </a:lnTo>
                <a:lnTo>
                  <a:pt x="2404" y="1771"/>
                </a:lnTo>
                <a:lnTo>
                  <a:pt x="2489" y="1816"/>
                </a:lnTo>
                <a:lnTo>
                  <a:pt x="2570" y="1867"/>
                </a:lnTo>
                <a:lnTo>
                  <a:pt x="2647" y="1921"/>
                </a:lnTo>
                <a:lnTo>
                  <a:pt x="2723" y="1980"/>
                </a:lnTo>
                <a:lnTo>
                  <a:pt x="2794" y="2043"/>
                </a:lnTo>
                <a:lnTo>
                  <a:pt x="2861" y="2110"/>
                </a:lnTo>
                <a:lnTo>
                  <a:pt x="2925" y="2181"/>
                </a:lnTo>
                <a:lnTo>
                  <a:pt x="2984" y="2255"/>
                </a:lnTo>
                <a:lnTo>
                  <a:pt x="3039" y="2333"/>
                </a:lnTo>
                <a:lnTo>
                  <a:pt x="3091" y="2413"/>
                </a:lnTo>
                <a:lnTo>
                  <a:pt x="3137" y="2497"/>
                </a:lnTo>
                <a:lnTo>
                  <a:pt x="3178" y="2583"/>
                </a:lnTo>
                <a:lnTo>
                  <a:pt x="3216" y="2673"/>
                </a:lnTo>
                <a:lnTo>
                  <a:pt x="3247" y="2765"/>
                </a:lnTo>
                <a:lnTo>
                  <a:pt x="3273" y="2859"/>
                </a:lnTo>
                <a:lnTo>
                  <a:pt x="3293" y="2956"/>
                </a:lnTo>
                <a:lnTo>
                  <a:pt x="3308" y="3053"/>
                </a:lnTo>
                <a:lnTo>
                  <a:pt x="3317" y="3154"/>
                </a:lnTo>
                <a:lnTo>
                  <a:pt x="3320" y="3255"/>
                </a:lnTo>
                <a:lnTo>
                  <a:pt x="3318" y="3273"/>
                </a:lnTo>
                <a:lnTo>
                  <a:pt x="3311" y="3288"/>
                </a:lnTo>
                <a:lnTo>
                  <a:pt x="3301" y="3302"/>
                </a:lnTo>
                <a:lnTo>
                  <a:pt x="3287" y="3312"/>
                </a:lnTo>
                <a:lnTo>
                  <a:pt x="3272" y="3319"/>
                </a:lnTo>
                <a:lnTo>
                  <a:pt x="3254" y="3321"/>
                </a:lnTo>
                <a:lnTo>
                  <a:pt x="3236" y="3319"/>
                </a:lnTo>
                <a:lnTo>
                  <a:pt x="3221" y="3312"/>
                </a:lnTo>
                <a:lnTo>
                  <a:pt x="3207" y="3302"/>
                </a:lnTo>
                <a:lnTo>
                  <a:pt x="3197" y="3288"/>
                </a:lnTo>
                <a:lnTo>
                  <a:pt x="3190" y="3273"/>
                </a:lnTo>
                <a:lnTo>
                  <a:pt x="3188" y="3255"/>
                </a:lnTo>
                <a:lnTo>
                  <a:pt x="3184" y="3155"/>
                </a:lnTo>
                <a:lnTo>
                  <a:pt x="3174" y="3056"/>
                </a:lnTo>
                <a:lnTo>
                  <a:pt x="3159" y="2960"/>
                </a:lnTo>
                <a:lnTo>
                  <a:pt x="3137" y="2865"/>
                </a:lnTo>
                <a:lnTo>
                  <a:pt x="3110" y="2773"/>
                </a:lnTo>
                <a:lnTo>
                  <a:pt x="3077" y="2683"/>
                </a:lnTo>
                <a:lnTo>
                  <a:pt x="3038" y="2596"/>
                </a:lnTo>
                <a:lnTo>
                  <a:pt x="2995" y="2512"/>
                </a:lnTo>
                <a:lnTo>
                  <a:pt x="2946" y="2431"/>
                </a:lnTo>
                <a:lnTo>
                  <a:pt x="2892" y="2353"/>
                </a:lnTo>
                <a:lnTo>
                  <a:pt x="2834" y="2280"/>
                </a:lnTo>
                <a:lnTo>
                  <a:pt x="2772" y="2209"/>
                </a:lnTo>
                <a:lnTo>
                  <a:pt x="2705" y="2143"/>
                </a:lnTo>
                <a:lnTo>
                  <a:pt x="2635" y="2081"/>
                </a:lnTo>
                <a:lnTo>
                  <a:pt x="2561" y="2023"/>
                </a:lnTo>
                <a:lnTo>
                  <a:pt x="2484" y="1969"/>
                </a:lnTo>
                <a:lnTo>
                  <a:pt x="2403" y="1921"/>
                </a:lnTo>
                <a:lnTo>
                  <a:pt x="2319" y="1877"/>
                </a:lnTo>
                <a:lnTo>
                  <a:pt x="2232" y="1838"/>
                </a:lnTo>
                <a:lnTo>
                  <a:pt x="2143" y="1805"/>
                </a:lnTo>
                <a:lnTo>
                  <a:pt x="2050" y="1778"/>
                </a:lnTo>
                <a:lnTo>
                  <a:pt x="1955" y="1756"/>
                </a:lnTo>
                <a:lnTo>
                  <a:pt x="1859" y="1741"/>
                </a:lnTo>
                <a:lnTo>
                  <a:pt x="1760" y="1730"/>
                </a:lnTo>
                <a:lnTo>
                  <a:pt x="1660" y="1727"/>
                </a:lnTo>
                <a:lnTo>
                  <a:pt x="1560" y="1730"/>
                </a:lnTo>
                <a:lnTo>
                  <a:pt x="1460" y="1741"/>
                </a:lnTo>
                <a:lnTo>
                  <a:pt x="1364" y="1756"/>
                </a:lnTo>
                <a:lnTo>
                  <a:pt x="1270" y="1778"/>
                </a:lnTo>
                <a:lnTo>
                  <a:pt x="1177" y="1805"/>
                </a:lnTo>
                <a:lnTo>
                  <a:pt x="1087" y="1838"/>
                </a:lnTo>
                <a:lnTo>
                  <a:pt x="1001" y="1877"/>
                </a:lnTo>
                <a:lnTo>
                  <a:pt x="916" y="1921"/>
                </a:lnTo>
                <a:lnTo>
                  <a:pt x="835" y="1969"/>
                </a:lnTo>
                <a:lnTo>
                  <a:pt x="759" y="2023"/>
                </a:lnTo>
                <a:lnTo>
                  <a:pt x="684" y="2081"/>
                </a:lnTo>
                <a:lnTo>
                  <a:pt x="614" y="2143"/>
                </a:lnTo>
                <a:lnTo>
                  <a:pt x="547" y="2209"/>
                </a:lnTo>
                <a:lnTo>
                  <a:pt x="485" y="2280"/>
                </a:lnTo>
                <a:lnTo>
                  <a:pt x="427" y="2353"/>
                </a:lnTo>
                <a:lnTo>
                  <a:pt x="374" y="2431"/>
                </a:lnTo>
                <a:lnTo>
                  <a:pt x="325" y="2512"/>
                </a:lnTo>
                <a:lnTo>
                  <a:pt x="282" y="2596"/>
                </a:lnTo>
                <a:lnTo>
                  <a:pt x="243" y="2683"/>
                </a:lnTo>
                <a:lnTo>
                  <a:pt x="210" y="2773"/>
                </a:lnTo>
                <a:lnTo>
                  <a:pt x="182" y="2865"/>
                </a:lnTo>
                <a:lnTo>
                  <a:pt x="160" y="2960"/>
                </a:lnTo>
                <a:lnTo>
                  <a:pt x="145" y="3056"/>
                </a:lnTo>
                <a:lnTo>
                  <a:pt x="136" y="3155"/>
                </a:lnTo>
                <a:lnTo>
                  <a:pt x="132" y="3255"/>
                </a:lnTo>
                <a:lnTo>
                  <a:pt x="129" y="3273"/>
                </a:lnTo>
                <a:lnTo>
                  <a:pt x="123" y="3288"/>
                </a:lnTo>
                <a:lnTo>
                  <a:pt x="113" y="3302"/>
                </a:lnTo>
                <a:lnTo>
                  <a:pt x="99" y="3312"/>
                </a:lnTo>
                <a:lnTo>
                  <a:pt x="84" y="3319"/>
                </a:lnTo>
                <a:lnTo>
                  <a:pt x="66" y="3321"/>
                </a:lnTo>
                <a:lnTo>
                  <a:pt x="49" y="3319"/>
                </a:lnTo>
                <a:lnTo>
                  <a:pt x="32" y="3312"/>
                </a:lnTo>
                <a:lnTo>
                  <a:pt x="18" y="3302"/>
                </a:lnTo>
                <a:lnTo>
                  <a:pt x="8" y="3288"/>
                </a:lnTo>
                <a:lnTo>
                  <a:pt x="2" y="3273"/>
                </a:lnTo>
                <a:lnTo>
                  <a:pt x="0" y="3255"/>
                </a:lnTo>
                <a:lnTo>
                  <a:pt x="2" y="3154"/>
                </a:lnTo>
                <a:lnTo>
                  <a:pt x="11" y="3053"/>
                </a:lnTo>
                <a:lnTo>
                  <a:pt x="27" y="2956"/>
                </a:lnTo>
                <a:lnTo>
                  <a:pt x="47" y="2859"/>
                </a:lnTo>
                <a:lnTo>
                  <a:pt x="73" y="2765"/>
                </a:lnTo>
                <a:lnTo>
                  <a:pt x="105" y="2673"/>
                </a:lnTo>
                <a:lnTo>
                  <a:pt x="141" y="2583"/>
                </a:lnTo>
                <a:lnTo>
                  <a:pt x="182" y="2497"/>
                </a:lnTo>
                <a:lnTo>
                  <a:pt x="229" y="2413"/>
                </a:lnTo>
                <a:lnTo>
                  <a:pt x="280" y="2333"/>
                </a:lnTo>
                <a:lnTo>
                  <a:pt x="335" y="2255"/>
                </a:lnTo>
                <a:lnTo>
                  <a:pt x="395" y="2181"/>
                </a:lnTo>
                <a:lnTo>
                  <a:pt x="458" y="2110"/>
                </a:lnTo>
                <a:lnTo>
                  <a:pt x="525" y="2043"/>
                </a:lnTo>
                <a:lnTo>
                  <a:pt x="597" y="1980"/>
                </a:lnTo>
                <a:lnTo>
                  <a:pt x="672" y="1921"/>
                </a:lnTo>
                <a:lnTo>
                  <a:pt x="749" y="1867"/>
                </a:lnTo>
                <a:lnTo>
                  <a:pt x="831" y="1816"/>
                </a:lnTo>
                <a:lnTo>
                  <a:pt x="915" y="1771"/>
                </a:lnTo>
                <a:lnTo>
                  <a:pt x="1002" y="1730"/>
                </a:lnTo>
                <a:lnTo>
                  <a:pt x="1092" y="1695"/>
                </a:lnTo>
                <a:lnTo>
                  <a:pt x="1185" y="1664"/>
                </a:lnTo>
                <a:lnTo>
                  <a:pt x="1279" y="1639"/>
                </a:lnTo>
                <a:lnTo>
                  <a:pt x="1219" y="1606"/>
                </a:lnTo>
                <a:lnTo>
                  <a:pt x="1162" y="1570"/>
                </a:lnTo>
                <a:lnTo>
                  <a:pt x="1109" y="1528"/>
                </a:lnTo>
                <a:lnTo>
                  <a:pt x="1058" y="1482"/>
                </a:lnTo>
                <a:lnTo>
                  <a:pt x="1012" y="1434"/>
                </a:lnTo>
                <a:lnTo>
                  <a:pt x="969" y="1382"/>
                </a:lnTo>
                <a:lnTo>
                  <a:pt x="931" y="1326"/>
                </a:lnTo>
                <a:lnTo>
                  <a:pt x="897" y="1267"/>
                </a:lnTo>
                <a:lnTo>
                  <a:pt x="866" y="1206"/>
                </a:lnTo>
                <a:lnTo>
                  <a:pt x="842" y="1141"/>
                </a:lnTo>
                <a:lnTo>
                  <a:pt x="823" y="1075"/>
                </a:lnTo>
                <a:lnTo>
                  <a:pt x="808" y="1007"/>
                </a:lnTo>
                <a:lnTo>
                  <a:pt x="799" y="936"/>
                </a:lnTo>
                <a:lnTo>
                  <a:pt x="796" y="864"/>
                </a:lnTo>
                <a:lnTo>
                  <a:pt x="799" y="790"/>
                </a:lnTo>
                <a:lnTo>
                  <a:pt x="808" y="716"/>
                </a:lnTo>
                <a:lnTo>
                  <a:pt x="824" y="646"/>
                </a:lnTo>
                <a:lnTo>
                  <a:pt x="845" y="577"/>
                </a:lnTo>
                <a:lnTo>
                  <a:pt x="872" y="512"/>
                </a:lnTo>
                <a:lnTo>
                  <a:pt x="903" y="449"/>
                </a:lnTo>
                <a:lnTo>
                  <a:pt x="939" y="389"/>
                </a:lnTo>
                <a:lnTo>
                  <a:pt x="980" y="332"/>
                </a:lnTo>
                <a:lnTo>
                  <a:pt x="1025" y="279"/>
                </a:lnTo>
                <a:lnTo>
                  <a:pt x="1075" y="229"/>
                </a:lnTo>
                <a:lnTo>
                  <a:pt x="1128" y="185"/>
                </a:lnTo>
                <a:lnTo>
                  <a:pt x="1185" y="143"/>
                </a:lnTo>
                <a:lnTo>
                  <a:pt x="1245" y="107"/>
                </a:lnTo>
                <a:lnTo>
                  <a:pt x="1308" y="76"/>
                </a:lnTo>
                <a:lnTo>
                  <a:pt x="1373" y="49"/>
                </a:lnTo>
                <a:lnTo>
                  <a:pt x="1442" y="28"/>
                </a:lnTo>
                <a:lnTo>
                  <a:pt x="1512" y="12"/>
                </a:lnTo>
                <a:lnTo>
                  <a:pt x="1586" y="3"/>
                </a:lnTo>
                <a:lnTo>
                  <a:pt x="1660" y="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a:solidFill>
                <a:schemeClr val="dk1"/>
              </a:solidFill>
              <a:latin typeface="Verdana"/>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22"/>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373" name="Google Shape;373;p22"/>
          <p:cNvSpPr txBox="1">
            <a:spLocks noGrp="1"/>
          </p:cNvSpPr>
          <p:nvPr>
            <p:ph type="body" idx="2"/>
          </p:nvPr>
        </p:nvSpPr>
        <p:spPr>
          <a:xfrm>
            <a:off x="5000978" y="969762"/>
            <a:ext cx="5848350" cy="523220"/>
          </a:xfrm>
          <a:prstGeom prst="rect">
            <a:avLst/>
          </a:prstGeom>
          <a:noFill/>
          <a:ln>
            <a:noFill/>
          </a:ln>
        </p:spPr>
        <p:txBody>
          <a:bodyPr spcFirstLastPara="1" wrap="square" lIns="0" tIns="0" rIns="0" bIns="0" anchor="t" anchorCtr="0">
            <a:normAutofit/>
          </a:bodyPr>
          <a:lstStyle/>
          <a:p>
            <a:pPr marL="228600" lvl="0" indent="-228600" algn="l" rtl="0">
              <a:lnSpc>
                <a:spcPct val="100000"/>
              </a:lnSpc>
              <a:spcBef>
                <a:spcPts val="0"/>
              </a:spcBef>
              <a:spcAft>
                <a:spcPts val="0"/>
              </a:spcAft>
              <a:buSzPts val="2800"/>
              <a:buNone/>
            </a:pPr>
            <a:r>
              <a:rPr lang="en-US"/>
              <a:t>Today you learned...</a:t>
            </a:r>
            <a:endParaRPr/>
          </a:p>
        </p:txBody>
      </p:sp>
      <p:pic>
        <p:nvPicPr>
          <p:cNvPr id="374" name="Google Shape;374;p22"/>
          <p:cNvPicPr preferRelativeResize="0">
            <a:picLocks noGrp="1"/>
          </p:cNvPicPr>
          <p:nvPr>
            <p:ph type="pic" idx="3"/>
          </p:nvPr>
        </p:nvPicPr>
        <p:blipFill rotWithShape="1">
          <a:blip r:embed="rId3">
            <a:alphaModFix/>
          </a:blip>
          <a:srcRect t="67" b="67"/>
          <a:stretch/>
        </p:blipFill>
        <p:spPr>
          <a:xfrm>
            <a:off x="819912" y="2962640"/>
            <a:ext cx="2855976" cy="2855976"/>
          </a:xfrm>
          <a:prstGeom prst="rect">
            <a:avLst/>
          </a:prstGeom>
          <a:noFill/>
          <a:ln>
            <a:noFill/>
          </a:ln>
        </p:spPr>
      </p:pic>
      <p:sp>
        <p:nvSpPr>
          <p:cNvPr id="375" name="Google Shape;375;p22"/>
          <p:cNvSpPr txBox="1">
            <a:spLocks noGrp="1"/>
          </p:cNvSpPr>
          <p:nvPr>
            <p:ph type="body" idx="4"/>
          </p:nvPr>
        </p:nvSpPr>
        <p:spPr>
          <a:xfrm>
            <a:off x="554737" y="375758"/>
            <a:ext cx="3386326" cy="1798372"/>
          </a:xfrm>
          <a:prstGeom prst="rect">
            <a:avLst/>
          </a:prstGeom>
          <a:noFill/>
          <a:ln>
            <a:noFill/>
          </a:ln>
        </p:spPr>
        <p:txBody>
          <a:bodyPr spcFirstLastPara="1" wrap="square" lIns="0" tIns="0" rIns="0" bIns="0" anchor="ctr" anchorCtr="0">
            <a:normAutofit/>
          </a:bodyPr>
          <a:lstStyle/>
          <a:p>
            <a:pPr marL="228600" lvl="0" indent="-228600" algn="ctr" rtl="0">
              <a:lnSpc>
                <a:spcPct val="100000"/>
              </a:lnSpc>
              <a:spcBef>
                <a:spcPts val="0"/>
              </a:spcBef>
              <a:spcAft>
                <a:spcPts val="0"/>
              </a:spcAft>
              <a:buSzPts val="5400"/>
              <a:buNone/>
            </a:pPr>
            <a:r>
              <a:rPr lang="en-US"/>
              <a:t>Summary</a:t>
            </a:r>
            <a:endParaRPr/>
          </a:p>
        </p:txBody>
      </p:sp>
      <p:sp>
        <p:nvSpPr>
          <p:cNvPr id="376" name="Google Shape;376;p22"/>
          <p:cNvSpPr txBox="1">
            <a:spLocks noGrp="1"/>
          </p:cNvSpPr>
          <p:nvPr>
            <p:ph type="body" idx="1"/>
          </p:nvPr>
        </p:nvSpPr>
        <p:spPr>
          <a:xfrm>
            <a:off x="5739346" y="2252663"/>
            <a:ext cx="5722658" cy="3635375"/>
          </a:xfrm>
          <a:prstGeom prst="rect">
            <a:avLst/>
          </a:prstGeom>
          <a:noFill/>
          <a:ln>
            <a:noFill/>
          </a:ln>
        </p:spPr>
        <p:txBody>
          <a:bodyPr spcFirstLastPara="1" wrap="square" lIns="0" tIns="0" rIns="0" bIns="0" anchor="t" anchorCtr="0">
            <a:normAutofit fontScale="92500" lnSpcReduction="10000"/>
          </a:bodyPr>
          <a:lstStyle/>
          <a:p>
            <a:pPr marL="228600" lvl="0" indent="3175" algn="l" rtl="0">
              <a:lnSpc>
                <a:spcPct val="100000"/>
              </a:lnSpc>
              <a:spcBef>
                <a:spcPts val="0"/>
              </a:spcBef>
              <a:spcAft>
                <a:spcPts val="0"/>
              </a:spcAft>
              <a:buSzPct val="100000"/>
              <a:buNone/>
            </a:pPr>
            <a:r>
              <a:rPr lang="en-US"/>
              <a:t>How to identify different </a:t>
            </a:r>
            <a:br>
              <a:rPr lang="en-US"/>
            </a:br>
            <a:r>
              <a:rPr lang="en-US"/>
              <a:t>financial institutions</a:t>
            </a:r>
            <a:endParaRPr/>
          </a:p>
          <a:p>
            <a:pPr marL="228600" lvl="0" indent="3175" algn="l" rtl="0">
              <a:lnSpc>
                <a:spcPct val="100000"/>
              </a:lnSpc>
              <a:spcBef>
                <a:spcPts val="1800"/>
              </a:spcBef>
              <a:spcAft>
                <a:spcPts val="0"/>
              </a:spcAft>
              <a:buSzPct val="100000"/>
              <a:buNone/>
            </a:pPr>
            <a:r>
              <a:rPr lang="en-US"/>
              <a:t>How to compare different types of bank accounts and choose the one that is right for you</a:t>
            </a:r>
            <a:endParaRPr/>
          </a:p>
          <a:p>
            <a:pPr marL="228600" lvl="0" indent="3175" algn="l" rtl="0">
              <a:lnSpc>
                <a:spcPct val="100000"/>
              </a:lnSpc>
              <a:spcBef>
                <a:spcPts val="1800"/>
              </a:spcBef>
              <a:spcAft>
                <a:spcPts val="0"/>
              </a:spcAft>
              <a:buSzPct val="100000"/>
              <a:buNone/>
            </a:pPr>
            <a:r>
              <a:rPr lang="en-US"/>
              <a:t>Ways financial institutions protect and insure your money</a:t>
            </a:r>
            <a:endParaRPr/>
          </a:p>
          <a:p>
            <a:pPr marL="228600" lvl="0" indent="3175" algn="l" rtl="0">
              <a:lnSpc>
                <a:spcPct val="100000"/>
              </a:lnSpc>
              <a:spcBef>
                <a:spcPts val="1800"/>
              </a:spcBef>
              <a:spcAft>
                <a:spcPts val="0"/>
              </a:spcAft>
              <a:buSzPct val="100000"/>
              <a:buNone/>
            </a:pPr>
            <a:r>
              <a:rPr lang="en-US"/>
              <a:t>Strategies to help protect your money when using online banking</a:t>
            </a:r>
            <a:endParaRPr/>
          </a:p>
        </p:txBody>
      </p:sp>
      <p:sp>
        <p:nvSpPr>
          <p:cNvPr id="377" name="Google Shape;377;p22"/>
          <p:cNvSpPr/>
          <p:nvPr/>
        </p:nvSpPr>
        <p:spPr>
          <a:xfrm>
            <a:off x="5117860" y="2200145"/>
            <a:ext cx="621486" cy="62148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a:solidFill>
                  <a:schemeClr val="lt1"/>
                </a:solidFill>
                <a:latin typeface="Verdana"/>
                <a:ea typeface="Verdana"/>
                <a:cs typeface="Verdana"/>
                <a:sym typeface="Verdana"/>
              </a:rPr>
              <a:t>1</a:t>
            </a:r>
            <a:endParaRPr/>
          </a:p>
        </p:txBody>
      </p:sp>
      <p:sp>
        <p:nvSpPr>
          <p:cNvPr id="378" name="Google Shape;378;p22"/>
          <p:cNvSpPr/>
          <p:nvPr/>
        </p:nvSpPr>
        <p:spPr>
          <a:xfrm>
            <a:off x="5117860" y="3184620"/>
            <a:ext cx="621486" cy="62148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a:solidFill>
                  <a:schemeClr val="lt1"/>
                </a:solidFill>
                <a:latin typeface="Verdana"/>
                <a:ea typeface="Verdana"/>
                <a:cs typeface="Verdana"/>
                <a:sym typeface="Verdana"/>
              </a:rPr>
              <a:t>2</a:t>
            </a:r>
            <a:endParaRPr/>
          </a:p>
        </p:txBody>
      </p:sp>
      <p:sp>
        <p:nvSpPr>
          <p:cNvPr id="379" name="Google Shape;379;p22"/>
          <p:cNvSpPr/>
          <p:nvPr/>
        </p:nvSpPr>
        <p:spPr>
          <a:xfrm>
            <a:off x="5117860" y="4145972"/>
            <a:ext cx="621486" cy="62148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a:solidFill>
                  <a:schemeClr val="lt1"/>
                </a:solidFill>
                <a:latin typeface="Verdana"/>
                <a:ea typeface="Verdana"/>
                <a:cs typeface="Verdana"/>
                <a:sym typeface="Verdana"/>
              </a:rPr>
              <a:t>3</a:t>
            </a:r>
            <a:endParaRPr/>
          </a:p>
        </p:txBody>
      </p:sp>
      <p:sp>
        <p:nvSpPr>
          <p:cNvPr id="380" name="Google Shape;380;p22"/>
          <p:cNvSpPr/>
          <p:nvPr/>
        </p:nvSpPr>
        <p:spPr>
          <a:xfrm>
            <a:off x="5117860" y="5017005"/>
            <a:ext cx="621486" cy="62148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a:solidFill>
                  <a:schemeClr val="lt1"/>
                </a:solidFill>
                <a:latin typeface="Verdana"/>
                <a:ea typeface="Verdana"/>
                <a:cs typeface="Verdana"/>
                <a:sym typeface="Verdana"/>
              </a:rPr>
              <a:t>4</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3"/>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60" name="Google Shape;60;p3"/>
          <p:cNvSpPr txBox="1">
            <a:spLocks noGrp="1"/>
          </p:cNvSpPr>
          <p:nvPr>
            <p:ph type="body" idx="2"/>
          </p:nvPr>
        </p:nvSpPr>
        <p:spPr>
          <a:xfrm>
            <a:off x="358776" y="1897063"/>
            <a:ext cx="5737224" cy="351313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400"/>
              <a:buNone/>
            </a:pPr>
            <a:r>
              <a:rPr lang="en-US" b="1"/>
              <a:t>What types of services </a:t>
            </a:r>
            <a:br>
              <a:rPr lang="en-US" b="1"/>
            </a:br>
            <a:r>
              <a:rPr lang="en-US" b="1"/>
              <a:t>do you need most from </a:t>
            </a:r>
            <a:br>
              <a:rPr lang="en-US" b="1"/>
            </a:br>
            <a:r>
              <a:rPr lang="en-US" b="1"/>
              <a:t>a financial institution?</a:t>
            </a:r>
            <a:endParaRPr/>
          </a:p>
          <a:p>
            <a:pPr marL="457200" lvl="0" indent="-457200" algn="l" rtl="0">
              <a:lnSpc>
                <a:spcPct val="100000"/>
              </a:lnSpc>
              <a:spcBef>
                <a:spcPts val="1800"/>
              </a:spcBef>
              <a:spcAft>
                <a:spcPts val="0"/>
              </a:spcAft>
              <a:buSzPts val="2400"/>
              <a:buFont typeface="Verdana"/>
              <a:buAutoNum type="alphaUcPeriod"/>
            </a:pPr>
            <a:r>
              <a:rPr lang="en-US"/>
              <a:t>Savings account</a:t>
            </a:r>
            <a:endParaRPr/>
          </a:p>
          <a:p>
            <a:pPr marL="457200" lvl="0" indent="-457200" algn="l" rtl="0">
              <a:lnSpc>
                <a:spcPct val="100000"/>
              </a:lnSpc>
              <a:spcBef>
                <a:spcPts val="1800"/>
              </a:spcBef>
              <a:spcAft>
                <a:spcPts val="0"/>
              </a:spcAft>
              <a:buSzPts val="2400"/>
              <a:buFont typeface="Verdana"/>
              <a:buAutoNum type="alphaUcPeriod"/>
            </a:pPr>
            <a:r>
              <a:rPr lang="en-US"/>
              <a:t>Checking account </a:t>
            </a:r>
            <a:endParaRPr/>
          </a:p>
          <a:p>
            <a:pPr marL="457200" lvl="0" indent="-457200" algn="l" rtl="0">
              <a:lnSpc>
                <a:spcPct val="100000"/>
              </a:lnSpc>
              <a:spcBef>
                <a:spcPts val="1800"/>
              </a:spcBef>
              <a:spcAft>
                <a:spcPts val="0"/>
              </a:spcAft>
              <a:buSzPts val="2400"/>
              <a:buFont typeface="Verdana"/>
              <a:buAutoNum type="alphaUcPeriod"/>
            </a:pPr>
            <a:r>
              <a:rPr lang="en-US"/>
              <a:t>Money market account</a:t>
            </a:r>
            <a:endParaRPr/>
          </a:p>
          <a:p>
            <a:pPr marL="457200" lvl="0" indent="-457200" algn="l" rtl="0">
              <a:lnSpc>
                <a:spcPct val="100000"/>
              </a:lnSpc>
              <a:spcBef>
                <a:spcPts val="1800"/>
              </a:spcBef>
              <a:spcAft>
                <a:spcPts val="0"/>
              </a:spcAft>
              <a:buSzPts val="2400"/>
              <a:buFont typeface="Verdana"/>
              <a:buAutoNum type="alphaUcPeriod"/>
            </a:pPr>
            <a:r>
              <a:rPr lang="en-US"/>
              <a:t>Other type of account </a:t>
            </a:r>
            <a:endParaRPr/>
          </a:p>
          <a:p>
            <a:pPr marL="228600" lvl="0" indent="-228600" algn="l" rtl="0">
              <a:lnSpc>
                <a:spcPct val="100000"/>
              </a:lnSpc>
              <a:spcBef>
                <a:spcPts val="1800"/>
              </a:spcBef>
              <a:spcAft>
                <a:spcPts val="0"/>
              </a:spcAft>
              <a:buSzPts val="2400"/>
              <a:buNone/>
            </a:pPr>
            <a:endParaRPr/>
          </a:p>
        </p:txBody>
      </p:sp>
      <p:sp>
        <p:nvSpPr>
          <p:cNvPr id="61" name="Google Shape;61;p3"/>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Poll Question 1</a:t>
            </a:r>
            <a:endParaRPr/>
          </a:p>
        </p:txBody>
      </p:sp>
      <p:pic>
        <p:nvPicPr>
          <p:cNvPr id="62" name="Google Shape;62;p3" descr="Logo, icon&#10;&#10;Description automatically generated"/>
          <p:cNvPicPr preferRelativeResize="0"/>
          <p:nvPr/>
        </p:nvPicPr>
        <p:blipFill rotWithShape="1">
          <a:blip r:embed="rId3">
            <a:alphaModFix/>
          </a:blip>
          <a:srcRect/>
          <a:stretch/>
        </p:blipFill>
        <p:spPr>
          <a:xfrm>
            <a:off x="6395013" y="1318300"/>
            <a:ext cx="4024927" cy="4024927"/>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4"/>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68" name="Google Shape;68;p4"/>
          <p:cNvSpPr txBox="1">
            <a:spLocks noGrp="1"/>
          </p:cNvSpPr>
          <p:nvPr>
            <p:ph type="body" idx="2"/>
          </p:nvPr>
        </p:nvSpPr>
        <p:spPr>
          <a:xfrm>
            <a:off x="358140" y="1897063"/>
            <a:ext cx="5737859" cy="351313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400"/>
              <a:buNone/>
            </a:pPr>
            <a:r>
              <a:rPr lang="en-US" b="1"/>
              <a:t>Where do you currently </a:t>
            </a:r>
            <a:br>
              <a:rPr lang="en-US" b="1"/>
            </a:br>
            <a:r>
              <a:rPr lang="en-US" b="1"/>
              <a:t>do your banking?</a:t>
            </a:r>
            <a:endParaRPr/>
          </a:p>
          <a:p>
            <a:pPr marL="457200" lvl="0" indent="-457200" algn="l" rtl="0">
              <a:lnSpc>
                <a:spcPct val="100000"/>
              </a:lnSpc>
              <a:spcBef>
                <a:spcPts val="1800"/>
              </a:spcBef>
              <a:spcAft>
                <a:spcPts val="0"/>
              </a:spcAft>
              <a:buSzPts val="2400"/>
              <a:buFont typeface="Verdana"/>
              <a:buAutoNum type="alphaUcPeriod"/>
            </a:pPr>
            <a:r>
              <a:rPr lang="en-US"/>
              <a:t>Bank or financial institution</a:t>
            </a:r>
            <a:endParaRPr/>
          </a:p>
          <a:p>
            <a:pPr marL="457200" lvl="0" indent="-457200" algn="l" rtl="0">
              <a:lnSpc>
                <a:spcPct val="100000"/>
              </a:lnSpc>
              <a:spcBef>
                <a:spcPts val="1800"/>
              </a:spcBef>
              <a:spcAft>
                <a:spcPts val="0"/>
              </a:spcAft>
              <a:buSzPts val="2400"/>
              <a:buFont typeface="Verdana"/>
              <a:buAutoNum type="alphaUcPeriod"/>
            </a:pPr>
            <a:r>
              <a:rPr lang="en-US"/>
              <a:t>Credit union</a:t>
            </a:r>
            <a:endParaRPr/>
          </a:p>
          <a:p>
            <a:pPr marL="457200" lvl="0" indent="-457200" algn="l" rtl="0">
              <a:lnSpc>
                <a:spcPct val="100000"/>
              </a:lnSpc>
              <a:spcBef>
                <a:spcPts val="1800"/>
              </a:spcBef>
              <a:spcAft>
                <a:spcPts val="0"/>
              </a:spcAft>
              <a:buSzPts val="2400"/>
              <a:buFont typeface="Verdana"/>
              <a:buAutoNum type="alphaUcPeriod"/>
            </a:pPr>
            <a:r>
              <a:rPr lang="en-US"/>
              <a:t>Other</a:t>
            </a:r>
            <a:endParaRPr/>
          </a:p>
        </p:txBody>
      </p:sp>
      <p:sp>
        <p:nvSpPr>
          <p:cNvPr id="69" name="Google Shape;69;p4"/>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Poll Question 2</a:t>
            </a:r>
            <a:endParaRPr/>
          </a:p>
        </p:txBody>
      </p:sp>
      <p:pic>
        <p:nvPicPr>
          <p:cNvPr id="70" name="Google Shape;70;p4" descr="Logo, icon&#10;&#10;Description automatically generated"/>
          <p:cNvPicPr preferRelativeResize="0"/>
          <p:nvPr/>
        </p:nvPicPr>
        <p:blipFill rotWithShape="1">
          <a:blip r:embed="rId3">
            <a:alphaModFix/>
          </a:blip>
          <a:srcRect/>
          <a:stretch/>
        </p:blipFill>
        <p:spPr>
          <a:xfrm>
            <a:off x="6395013" y="1318300"/>
            <a:ext cx="4024927" cy="4024927"/>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5"/>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76" name="Google Shape;76;p5"/>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Types of Financial Institutions </a:t>
            </a:r>
            <a:endParaRPr/>
          </a:p>
        </p:txBody>
      </p:sp>
      <p:sp>
        <p:nvSpPr>
          <p:cNvPr id="77" name="Google Shape;77;p5"/>
          <p:cNvSpPr txBox="1"/>
          <p:nvPr/>
        </p:nvSpPr>
        <p:spPr>
          <a:xfrm>
            <a:off x="352023" y="2298045"/>
            <a:ext cx="6441307" cy="313412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1800"/>
              <a:buFont typeface="Arial"/>
              <a:buNone/>
            </a:pPr>
            <a:r>
              <a:rPr lang="en-US" sz="1800" b="1" i="0" u="none" strike="noStrike" cap="none">
                <a:solidFill>
                  <a:schemeClr val="accent1"/>
                </a:solidFill>
                <a:latin typeface="Verdana"/>
                <a:ea typeface="Verdana"/>
                <a:cs typeface="Verdana"/>
                <a:sym typeface="Verdana"/>
              </a:rPr>
              <a:t>Nonbanking financial institutions (NBFIs)</a:t>
            </a:r>
            <a:r>
              <a:rPr lang="en-US" sz="1800" b="0" i="0" u="none" strike="noStrike" cap="none">
                <a:solidFill>
                  <a:schemeClr val="accent1"/>
                </a:solidFill>
                <a:latin typeface="Verdana"/>
                <a:ea typeface="Verdana"/>
                <a:cs typeface="Verdana"/>
                <a:sym typeface="Verdana"/>
              </a:rPr>
              <a:t> </a:t>
            </a:r>
            <a:r>
              <a:rPr lang="en-US" sz="1800" b="0" i="0" u="none" strike="noStrike" cap="none">
                <a:solidFill>
                  <a:schemeClr val="accent2"/>
                </a:solidFill>
                <a:latin typeface="Verdana"/>
                <a:ea typeface="Verdana"/>
                <a:cs typeface="Verdana"/>
                <a:sym typeface="Verdana"/>
              </a:rPr>
              <a:t>include money service businesses (MSBs), such as check-cashing services, which are businesses that transmit or convert money.</a:t>
            </a:r>
            <a:endParaRPr/>
          </a:p>
          <a:p>
            <a:pPr marL="0" marR="0" lvl="1" indent="0" algn="l" rtl="0">
              <a:lnSpc>
                <a:spcPct val="100000"/>
              </a:lnSpc>
              <a:spcBef>
                <a:spcPts val="960"/>
              </a:spcBef>
              <a:spcAft>
                <a:spcPts val="0"/>
              </a:spcAft>
              <a:buClr>
                <a:schemeClr val="accent1"/>
              </a:buClr>
              <a:buSzPts val="1800"/>
              <a:buFont typeface="Gill Sans"/>
              <a:buNone/>
            </a:pPr>
            <a:r>
              <a:rPr lang="en-US" sz="1800" b="1" i="0" u="none" strike="noStrike" cap="none">
                <a:solidFill>
                  <a:schemeClr val="accent1"/>
                </a:solidFill>
                <a:latin typeface="Verdana"/>
                <a:ea typeface="Verdana"/>
                <a:cs typeface="Verdana"/>
                <a:sym typeface="Verdana"/>
              </a:rPr>
              <a:t>Banks</a:t>
            </a:r>
            <a:br>
              <a:rPr lang="en-US" sz="1800" b="1" i="0" u="none" strike="noStrike" cap="none">
                <a:solidFill>
                  <a:schemeClr val="accent2"/>
                </a:solidFill>
                <a:latin typeface="Verdana"/>
                <a:ea typeface="Verdana"/>
                <a:cs typeface="Verdana"/>
                <a:sym typeface="Verdana"/>
              </a:rPr>
            </a:br>
            <a:r>
              <a:rPr lang="en-US" sz="1800" b="0" i="0" u="none" strike="noStrike" cap="none">
                <a:solidFill>
                  <a:schemeClr val="accent2"/>
                </a:solidFill>
                <a:latin typeface="Verdana"/>
                <a:ea typeface="Verdana"/>
                <a:cs typeface="Verdana"/>
                <a:sym typeface="Verdana"/>
              </a:rPr>
              <a:t>are for-profit financial institutions that are federally licensed to receive deposits and issue loans. </a:t>
            </a:r>
            <a:endParaRPr/>
          </a:p>
          <a:p>
            <a:pPr marL="0" marR="0" lvl="1" indent="0" algn="l" rtl="0">
              <a:lnSpc>
                <a:spcPct val="100000"/>
              </a:lnSpc>
              <a:spcBef>
                <a:spcPts val="960"/>
              </a:spcBef>
              <a:spcAft>
                <a:spcPts val="0"/>
              </a:spcAft>
              <a:buClr>
                <a:schemeClr val="accent1"/>
              </a:buClr>
              <a:buSzPts val="1800"/>
              <a:buFont typeface="Gill Sans"/>
              <a:buNone/>
            </a:pPr>
            <a:r>
              <a:rPr lang="en-US" sz="1800" b="1" i="0" u="none" strike="noStrike" cap="none">
                <a:solidFill>
                  <a:schemeClr val="accent1"/>
                </a:solidFill>
                <a:latin typeface="Verdana"/>
                <a:ea typeface="Verdana"/>
                <a:cs typeface="Verdana"/>
                <a:sym typeface="Verdana"/>
              </a:rPr>
              <a:t>Credit unions </a:t>
            </a:r>
            <a:br>
              <a:rPr lang="en-US" sz="1800" b="1" i="0" u="none" strike="noStrike" cap="none">
                <a:solidFill>
                  <a:schemeClr val="accent2"/>
                </a:solidFill>
                <a:latin typeface="Verdana"/>
                <a:ea typeface="Verdana"/>
                <a:cs typeface="Verdana"/>
                <a:sym typeface="Verdana"/>
              </a:rPr>
            </a:br>
            <a:r>
              <a:rPr lang="en-US" sz="1800" b="0" i="0" u="none" strike="noStrike" cap="none">
                <a:solidFill>
                  <a:schemeClr val="accent2"/>
                </a:solidFill>
                <a:latin typeface="Verdana"/>
                <a:ea typeface="Verdana"/>
                <a:cs typeface="Verdana"/>
                <a:sym typeface="Verdana"/>
              </a:rPr>
              <a:t>are not-for-profit financial institutions that are member owned and operated.</a:t>
            </a:r>
            <a:endParaRPr/>
          </a:p>
        </p:txBody>
      </p:sp>
      <p:pic>
        <p:nvPicPr>
          <p:cNvPr id="78" name="Google Shape;78;p5"/>
          <p:cNvPicPr preferRelativeResize="0"/>
          <p:nvPr/>
        </p:nvPicPr>
        <p:blipFill rotWithShape="1">
          <a:blip r:embed="rId3">
            <a:alphaModFix/>
          </a:blip>
          <a:srcRect/>
          <a:stretch/>
        </p:blipFill>
        <p:spPr>
          <a:xfrm>
            <a:off x="6840131" y="2298045"/>
            <a:ext cx="4427715" cy="3007505"/>
          </a:xfrm>
          <a:prstGeom prst="rect">
            <a:avLst/>
          </a:prstGeom>
          <a:noFill/>
          <a:ln>
            <a:noFill/>
          </a:ln>
        </p:spPr>
      </p:pic>
      <p:sp>
        <p:nvSpPr>
          <p:cNvPr id="79" name="Google Shape;79;p5"/>
          <p:cNvSpPr txBox="1"/>
          <p:nvPr/>
        </p:nvSpPr>
        <p:spPr>
          <a:xfrm>
            <a:off x="352023" y="1410474"/>
            <a:ext cx="8283665" cy="50734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0" i="0" u="none" strike="noStrike" cap="none">
                <a:solidFill>
                  <a:schemeClr val="accent2"/>
                </a:solidFill>
                <a:latin typeface="Verdana"/>
                <a:ea typeface="Verdana"/>
                <a:cs typeface="Verdana"/>
                <a:sym typeface="Verdana"/>
              </a:rPr>
              <a:t>What types of places can you keep your money?</a:t>
            </a:r>
            <a:endParaRPr sz="1400" b="0" i="0" u="none" strike="noStrike" cap="none">
              <a:solidFill>
                <a:srgbClr val="000000"/>
              </a:solidFill>
              <a:latin typeface="Verdana"/>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6"/>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85" name="Google Shape;85;p6"/>
          <p:cNvSpPr txBox="1">
            <a:spLocks noGrp="1"/>
          </p:cNvSpPr>
          <p:nvPr>
            <p:ph type="body" idx="1"/>
          </p:nvPr>
        </p:nvSpPr>
        <p:spPr>
          <a:xfrm>
            <a:off x="5674263" y="1917822"/>
            <a:ext cx="6080962" cy="42749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en-US" sz="2000" b="1" dirty="0">
                <a:solidFill>
                  <a:schemeClr val="accent1"/>
                </a:solidFill>
              </a:rPr>
              <a:t>Both banks and credit unions:</a:t>
            </a:r>
            <a:endParaRPr sz="2000" b="1" dirty="0">
              <a:solidFill>
                <a:schemeClr val="accent1"/>
              </a:solidFill>
            </a:endParaRPr>
          </a:p>
          <a:p>
            <a:pPr marL="173038" lvl="0" indent="-173038" algn="l" rtl="0">
              <a:lnSpc>
                <a:spcPct val="100000"/>
              </a:lnSpc>
              <a:spcBef>
                <a:spcPts val="1800"/>
              </a:spcBef>
              <a:spcAft>
                <a:spcPts val="0"/>
              </a:spcAft>
              <a:buSzPts val="1800"/>
              <a:buFont typeface="Arial"/>
              <a:buChar char="•"/>
            </a:pPr>
            <a:r>
              <a:rPr lang="en-US" sz="1800" dirty="0"/>
              <a:t>Accept cash, checks, and wire transfer deposits. </a:t>
            </a:r>
            <a:endParaRPr sz="1800" dirty="0"/>
          </a:p>
          <a:p>
            <a:pPr marL="173038" lvl="0" indent="-173038" algn="l" rtl="0">
              <a:lnSpc>
                <a:spcPct val="100000"/>
              </a:lnSpc>
              <a:spcBef>
                <a:spcPts val="1800"/>
              </a:spcBef>
              <a:spcAft>
                <a:spcPts val="0"/>
              </a:spcAft>
              <a:buSzPts val="1800"/>
              <a:buFont typeface="Arial"/>
              <a:buChar char="•"/>
            </a:pPr>
            <a:r>
              <a:rPr lang="en-US" sz="1800" dirty="0"/>
              <a:t>Provide loans, traveler’s checks, foreign currency, and money orders. </a:t>
            </a:r>
            <a:endParaRPr sz="1800" dirty="0"/>
          </a:p>
          <a:p>
            <a:pPr marL="173038" lvl="0" indent="-173038" algn="l" rtl="0">
              <a:lnSpc>
                <a:spcPct val="100000"/>
              </a:lnSpc>
              <a:spcBef>
                <a:spcPts val="1800"/>
              </a:spcBef>
              <a:spcAft>
                <a:spcPts val="0"/>
              </a:spcAft>
              <a:buSzPts val="1800"/>
              <a:buFont typeface="Arial"/>
              <a:buChar char="•"/>
            </a:pPr>
            <a:r>
              <a:rPr lang="en-US" sz="1800" dirty="0"/>
              <a:t>Offer many conveniences for customers, including 24-hour online banking, ATMs, debit and credit cards, and many types of interest-bearing accounts.</a:t>
            </a:r>
            <a:endParaRPr sz="1800" dirty="0"/>
          </a:p>
          <a:p>
            <a:pPr marL="173038" lvl="0" indent="-173038">
              <a:buSzPts val="1800"/>
              <a:buFont typeface="Arial"/>
              <a:buChar char="•"/>
            </a:pPr>
            <a:r>
              <a:rPr lang="en-US" sz="1800" dirty="0"/>
              <a:t>Offer insurance for deposits on certain types </a:t>
            </a:r>
            <a:br>
              <a:rPr lang="en-US" sz="1800" dirty="0"/>
            </a:br>
            <a:r>
              <a:rPr lang="en-US" sz="1800" dirty="0"/>
              <a:t>of accounts up to $250,000 per person, per ownership category (both single and joint accounts).</a:t>
            </a:r>
            <a:endParaRPr sz="1800" dirty="0"/>
          </a:p>
        </p:txBody>
      </p:sp>
      <p:pic>
        <p:nvPicPr>
          <p:cNvPr id="86" name="Google Shape;86;p6"/>
          <p:cNvPicPr preferRelativeResize="0">
            <a:picLocks noGrp="1"/>
          </p:cNvPicPr>
          <p:nvPr>
            <p:ph type="body" idx="2"/>
          </p:nvPr>
        </p:nvPicPr>
        <p:blipFill rotWithShape="1">
          <a:blip r:embed="rId4">
            <a:alphaModFix/>
          </a:blip>
          <a:srcRect/>
          <a:stretch/>
        </p:blipFill>
        <p:spPr>
          <a:xfrm>
            <a:off x="1356373" y="1977086"/>
            <a:ext cx="3353091" cy="3353091"/>
          </a:xfrm>
          <a:prstGeom prst="rect">
            <a:avLst/>
          </a:prstGeom>
          <a:noFill/>
          <a:ln>
            <a:noFill/>
          </a:ln>
        </p:spPr>
      </p:pic>
      <p:sp>
        <p:nvSpPr>
          <p:cNvPr id="87" name="Google Shape;87;p6"/>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Comparing Financial Institutions: Similarities </a:t>
            </a:r>
            <a:endParaRPr/>
          </a:p>
        </p:txBody>
      </p:sp>
      <p:sp>
        <p:nvSpPr>
          <p:cNvPr id="88" name="Google Shape;88;p6"/>
          <p:cNvSpPr txBox="1"/>
          <p:nvPr/>
        </p:nvSpPr>
        <p:spPr>
          <a:xfrm>
            <a:off x="352023" y="1410474"/>
            <a:ext cx="8283665" cy="50734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0" i="0" u="none" strike="noStrike" cap="none">
                <a:solidFill>
                  <a:schemeClr val="accent2"/>
                </a:solidFill>
                <a:latin typeface="Verdana"/>
                <a:ea typeface="Verdana"/>
                <a:cs typeface="Verdana"/>
                <a:sym typeface="Verdana"/>
              </a:rPr>
              <a:t>Banks and credit unions are similar in many ways.</a:t>
            </a:r>
            <a:endParaRPr/>
          </a:p>
        </p:txBody>
      </p:sp>
      <p:cxnSp>
        <p:nvCxnSpPr>
          <p:cNvPr id="89" name="Google Shape;89;p6"/>
          <p:cNvCxnSpPr>
            <a:cxnSpLocks/>
          </p:cNvCxnSpPr>
          <p:nvPr/>
        </p:nvCxnSpPr>
        <p:spPr>
          <a:xfrm>
            <a:off x="5402732" y="2089404"/>
            <a:ext cx="0" cy="4103343"/>
          </a:xfrm>
          <a:prstGeom prst="straightConnector1">
            <a:avLst/>
          </a:prstGeom>
          <a:noFill/>
          <a:ln w="19050" cap="flat" cmpd="sng">
            <a:solidFill>
              <a:schemeClr val="accent2"/>
            </a:solidFill>
            <a:prstDash val="solid"/>
            <a:round/>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7"/>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95" name="Google Shape;95;p7"/>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Comparing Financial Institutions: Differences</a:t>
            </a:r>
            <a:endParaRPr/>
          </a:p>
        </p:txBody>
      </p:sp>
      <p:sp>
        <p:nvSpPr>
          <p:cNvPr id="96" name="Google Shape;96;p7"/>
          <p:cNvSpPr txBox="1"/>
          <p:nvPr/>
        </p:nvSpPr>
        <p:spPr>
          <a:xfrm>
            <a:off x="352023" y="1410474"/>
            <a:ext cx="8283665" cy="50734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0" i="0" u="none" strike="noStrike" cap="none">
                <a:solidFill>
                  <a:schemeClr val="accent2"/>
                </a:solidFill>
                <a:latin typeface="Verdana"/>
                <a:ea typeface="Verdana"/>
                <a:cs typeface="Verdana"/>
                <a:sym typeface="Verdana"/>
              </a:rPr>
              <a:t>However, banks and credit unions are different in a few ways.</a:t>
            </a:r>
            <a:endParaRPr/>
          </a:p>
        </p:txBody>
      </p:sp>
      <p:pic>
        <p:nvPicPr>
          <p:cNvPr id="97" name="Google Shape;97;p7"/>
          <p:cNvPicPr preferRelativeResize="0"/>
          <p:nvPr/>
        </p:nvPicPr>
        <p:blipFill rotWithShape="1">
          <a:blip r:embed="rId3">
            <a:alphaModFix/>
          </a:blip>
          <a:srcRect l="53583" t="9001"/>
          <a:stretch/>
        </p:blipFill>
        <p:spPr>
          <a:xfrm>
            <a:off x="6493397" y="2012017"/>
            <a:ext cx="1307939" cy="1296720"/>
          </a:xfrm>
          <a:prstGeom prst="rect">
            <a:avLst/>
          </a:prstGeom>
          <a:noFill/>
          <a:ln>
            <a:noFill/>
          </a:ln>
        </p:spPr>
      </p:pic>
      <p:pic>
        <p:nvPicPr>
          <p:cNvPr id="98" name="Google Shape;98;p7"/>
          <p:cNvPicPr preferRelativeResize="0"/>
          <p:nvPr/>
        </p:nvPicPr>
        <p:blipFill rotWithShape="1">
          <a:blip r:embed="rId3">
            <a:alphaModFix/>
          </a:blip>
          <a:srcRect r="50000"/>
          <a:stretch/>
        </p:blipFill>
        <p:spPr>
          <a:xfrm>
            <a:off x="562355" y="2012017"/>
            <a:ext cx="1283609" cy="1298233"/>
          </a:xfrm>
          <a:prstGeom prst="rect">
            <a:avLst/>
          </a:prstGeom>
          <a:noFill/>
          <a:ln>
            <a:noFill/>
          </a:ln>
        </p:spPr>
      </p:pic>
      <p:cxnSp>
        <p:nvCxnSpPr>
          <p:cNvPr id="99" name="Google Shape;99;p7"/>
          <p:cNvCxnSpPr/>
          <p:nvPr/>
        </p:nvCxnSpPr>
        <p:spPr>
          <a:xfrm>
            <a:off x="538031" y="3390986"/>
            <a:ext cx="5278247" cy="0"/>
          </a:xfrm>
          <a:prstGeom prst="straightConnector1">
            <a:avLst/>
          </a:prstGeom>
          <a:noFill/>
          <a:ln w="19050" cap="flat" cmpd="sng">
            <a:solidFill>
              <a:srgbClr val="ED4019"/>
            </a:solidFill>
            <a:prstDash val="solid"/>
            <a:round/>
            <a:headEnd type="none" w="sm" len="sm"/>
            <a:tailEnd type="none" w="sm" len="sm"/>
          </a:ln>
        </p:spPr>
      </p:cxnSp>
      <p:cxnSp>
        <p:nvCxnSpPr>
          <p:cNvPr id="100" name="Google Shape;100;p7"/>
          <p:cNvCxnSpPr/>
          <p:nvPr/>
        </p:nvCxnSpPr>
        <p:spPr>
          <a:xfrm>
            <a:off x="6540357" y="3390986"/>
            <a:ext cx="5278247" cy="0"/>
          </a:xfrm>
          <a:prstGeom prst="straightConnector1">
            <a:avLst/>
          </a:prstGeom>
          <a:noFill/>
          <a:ln w="19050" cap="flat" cmpd="sng">
            <a:solidFill>
              <a:srgbClr val="ED4019"/>
            </a:solidFill>
            <a:prstDash val="solid"/>
            <a:round/>
            <a:headEnd type="none" w="sm" len="sm"/>
            <a:tailEnd type="none" w="sm" len="sm"/>
          </a:ln>
        </p:spPr>
      </p:cxnSp>
      <p:sp>
        <p:nvSpPr>
          <p:cNvPr id="101" name="Google Shape;101;p7"/>
          <p:cNvSpPr/>
          <p:nvPr/>
        </p:nvSpPr>
        <p:spPr>
          <a:xfrm>
            <a:off x="1845965" y="2885608"/>
            <a:ext cx="1815721" cy="400111"/>
          </a:xfrm>
          <a:prstGeom prst="rect">
            <a:avLst/>
          </a:prstGeom>
          <a:noFill/>
          <a:ln>
            <a:noFill/>
          </a:ln>
        </p:spPr>
        <p:txBody>
          <a:bodyPr spcFirstLastPara="1" wrap="square" lIns="91425" tIns="45700" rIns="91425" bIns="45700" anchor="b" anchorCtr="0">
            <a:noAutofit/>
          </a:bodyPr>
          <a:lstStyle/>
          <a:p>
            <a:pPr marL="0" marR="0" lvl="1" indent="0" algn="l" rtl="0">
              <a:lnSpc>
                <a:spcPct val="100000"/>
              </a:lnSpc>
              <a:spcBef>
                <a:spcPts val="0"/>
              </a:spcBef>
              <a:spcAft>
                <a:spcPts val="0"/>
              </a:spcAft>
              <a:buNone/>
            </a:pPr>
            <a:r>
              <a:rPr lang="en-US" sz="2000" b="1" i="0" u="none" strike="noStrike" cap="none">
                <a:solidFill>
                  <a:schemeClr val="accent1"/>
                </a:solidFill>
                <a:latin typeface="Verdana"/>
                <a:ea typeface="Verdana"/>
                <a:cs typeface="Verdana"/>
                <a:sym typeface="Verdana"/>
              </a:rPr>
              <a:t>Banks</a:t>
            </a:r>
            <a:endParaRPr sz="1400" b="1" i="0" u="none" strike="noStrike" cap="none">
              <a:solidFill>
                <a:schemeClr val="accent1"/>
              </a:solidFill>
              <a:latin typeface="Verdana"/>
              <a:ea typeface="Verdana"/>
              <a:cs typeface="Verdana"/>
              <a:sym typeface="Verdana"/>
            </a:endParaRPr>
          </a:p>
        </p:txBody>
      </p:sp>
      <p:sp>
        <p:nvSpPr>
          <p:cNvPr id="102" name="Google Shape;102;p7"/>
          <p:cNvSpPr/>
          <p:nvPr/>
        </p:nvSpPr>
        <p:spPr>
          <a:xfrm>
            <a:off x="7801336" y="2885608"/>
            <a:ext cx="2695936" cy="400111"/>
          </a:xfrm>
          <a:prstGeom prst="rect">
            <a:avLst/>
          </a:prstGeom>
          <a:noFill/>
          <a:ln>
            <a:noFill/>
          </a:ln>
        </p:spPr>
        <p:txBody>
          <a:bodyPr spcFirstLastPara="1" wrap="square" lIns="91425" tIns="45700" rIns="91425" bIns="45700" anchor="b" anchorCtr="0">
            <a:noAutofit/>
          </a:bodyPr>
          <a:lstStyle/>
          <a:p>
            <a:pPr marL="0" marR="0" lvl="1" indent="0" algn="l" rtl="0">
              <a:lnSpc>
                <a:spcPct val="100000"/>
              </a:lnSpc>
              <a:spcBef>
                <a:spcPts val="0"/>
              </a:spcBef>
              <a:spcAft>
                <a:spcPts val="0"/>
              </a:spcAft>
              <a:buNone/>
            </a:pPr>
            <a:r>
              <a:rPr lang="en-US" sz="2000" b="1" i="0" u="none" strike="noStrike" cap="none">
                <a:solidFill>
                  <a:schemeClr val="accent1"/>
                </a:solidFill>
                <a:latin typeface="Verdana"/>
                <a:ea typeface="Verdana"/>
                <a:cs typeface="Verdana"/>
                <a:sym typeface="Verdana"/>
              </a:rPr>
              <a:t>Credit Unions</a:t>
            </a:r>
            <a:endParaRPr sz="1400" b="1" i="0" u="none" strike="noStrike" cap="none">
              <a:solidFill>
                <a:schemeClr val="accent1"/>
              </a:solidFill>
              <a:latin typeface="Verdana"/>
              <a:ea typeface="Verdana"/>
              <a:cs typeface="Verdana"/>
              <a:sym typeface="Verdana"/>
            </a:endParaRPr>
          </a:p>
        </p:txBody>
      </p:sp>
      <p:sp>
        <p:nvSpPr>
          <p:cNvPr id="103" name="Google Shape;103;p7"/>
          <p:cNvSpPr txBox="1"/>
          <p:nvPr/>
        </p:nvSpPr>
        <p:spPr>
          <a:xfrm>
            <a:off x="538031" y="3562748"/>
            <a:ext cx="5156713" cy="2361669"/>
          </a:xfrm>
          <a:prstGeom prst="rect">
            <a:avLst/>
          </a:prstGeom>
          <a:noFill/>
          <a:ln>
            <a:noFill/>
          </a:ln>
        </p:spPr>
        <p:txBody>
          <a:bodyPr spcFirstLastPara="1" wrap="square" lIns="0" tIns="0" rIns="0" bIns="0" anchor="t" anchorCtr="0">
            <a:noAutofit/>
          </a:bodyPr>
          <a:lstStyle/>
          <a:p>
            <a:pPr marL="173038" marR="0" lvl="1" indent="-173038" algn="l" rtl="0">
              <a:lnSpc>
                <a:spcPct val="100000"/>
              </a:lnSpc>
              <a:spcBef>
                <a:spcPts val="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Are for-profit businesses that make money </a:t>
            </a:r>
            <a:br>
              <a:rPr lang="en-US" sz="1600" b="0" i="0" u="none" strike="noStrike" cap="none">
                <a:solidFill>
                  <a:schemeClr val="accent2"/>
                </a:solidFill>
                <a:latin typeface="Verdana"/>
                <a:ea typeface="Verdana"/>
                <a:cs typeface="Verdana"/>
                <a:sym typeface="Verdana"/>
              </a:rPr>
            </a:br>
            <a:r>
              <a:rPr lang="en-US" sz="1600" b="0" i="0" u="none" strike="noStrike" cap="none">
                <a:solidFill>
                  <a:schemeClr val="accent2"/>
                </a:solidFill>
                <a:latin typeface="Verdana"/>
                <a:ea typeface="Verdana"/>
                <a:cs typeface="Verdana"/>
                <a:sym typeface="Verdana"/>
              </a:rPr>
              <a:t>from account fees and interest from loans.</a:t>
            </a:r>
            <a:endParaRPr sz="1600" b="0" i="0" u="none" strike="noStrike" cap="none">
              <a:solidFill>
                <a:srgbClr val="000000"/>
              </a:solidFill>
              <a:latin typeface="Verdana"/>
              <a:ea typeface="Verdana"/>
              <a:cs typeface="Verdana"/>
              <a:sym typeface="Verdana"/>
            </a:endParaRPr>
          </a:p>
          <a:p>
            <a:pPr marL="173038" marR="0" lvl="1" indent="-173038" algn="l" rtl="0">
              <a:lnSpc>
                <a:spcPct val="100000"/>
              </a:lnSpc>
              <a:spcBef>
                <a:spcPts val="92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May have more convenient locations in the </a:t>
            </a:r>
            <a:br>
              <a:rPr lang="en-US" sz="1600" b="0" i="0" u="none" strike="noStrike" cap="none">
                <a:solidFill>
                  <a:schemeClr val="accent2"/>
                </a:solidFill>
                <a:latin typeface="Verdana"/>
                <a:ea typeface="Verdana"/>
                <a:cs typeface="Verdana"/>
                <a:sym typeface="Verdana"/>
              </a:rPr>
            </a:br>
            <a:r>
              <a:rPr lang="en-US" sz="1600" b="0" i="0" u="none" strike="noStrike" cap="none">
                <a:solidFill>
                  <a:schemeClr val="accent2"/>
                </a:solidFill>
                <a:latin typeface="Verdana"/>
                <a:ea typeface="Verdana"/>
                <a:cs typeface="Verdana"/>
                <a:sym typeface="Verdana"/>
              </a:rPr>
              <a:t>area or across the nation.</a:t>
            </a:r>
            <a:endParaRPr sz="1600" b="0" i="0" u="none" strike="noStrike" cap="none">
              <a:solidFill>
                <a:srgbClr val="000000"/>
              </a:solidFill>
              <a:latin typeface="Verdana"/>
              <a:ea typeface="Verdana"/>
              <a:cs typeface="Verdana"/>
              <a:sym typeface="Verdana"/>
            </a:endParaRPr>
          </a:p>
          <a:p>
            <a:pPr marL="173038" marR="0" lvl="1" indent="-173038" algn="l" rtl="0">
              <a:lnSpc>
                <a:spcPct val="100000"/>
              </a:lnSpc>
              <a:spcBef>
                <a:spcPts val="92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Are open to all. Anyone is eligible to apply </a:t>
            </a:r>
            <a:br>
              <a:rPr lang="en-US" sz="1600" b="0" i="0" u="none" strike="noStrike" cap="none">
                <a:solidFill>
                  <a:schemeClr val="accent2"/>
                </a:solidFill>
                <a:latin typeface="Verdana"/>
                <a:ea typeface="Verdana"/>
                <a:cs typeface="Verdana"/>
                <a:sym typeface="Verdana"/>
              </a:rPr>
            </a:br>
            <a:r>
              <a:rPr lang="en-US" sz="1600" b="0" i="0" u="none" strike="noStrike" cap="none">
                <a:solidFill>
                  <a:schemeClr val="accent2"/>
                </a:solidFill>
                <a:latin typeface="Verdana"/>
                <a:ea typeface="Verdana"/>
                <a:cs typeface="Verdana"/>
                <a:sym typeface="Verdana"/>
              </a:rPr>
              <a:t>to join.</a:t>
            </a:r>
            <a:endParaRPr sz="1600" b="0" i="0" u="none" strike="noStrike" cap="none">
              <a:solidFill>
                <a:srgbClr val="000000"/>
              </a:solidFill>
              <a:latin typeface="Verdana"/>
              <a:ea typeface="Verdana"/>
              <a:cs typeface="Verdana"/>
              <a:sym typeface="Verdana"/>
            </a:endParaRPr>
          </a:p>
        </p:txBody>
      </p:sp>
      <p:sp>
        <p:nvSpPr>
          <p:cNvPr id="104" name="Google Shape;104;p7"/>
          <p:cNvSpPr txBox="1"/>
          <p:nvPr/>
        </p:nvSpPr>
        <p:spPr>
          <a:xfrm>
            <a:off x="6540357" y="3562748"/>
            <a:ext cx="5156713" cy="2361669"/>
          </a:xfrm>
          <a:prstGeom prst="rect">
            <a:avLst/>
          </a:prstGeom>
          <a:noFill/>
          <a:ln>
            <a:noFill/>
          </a:ln>
        </p:spPr>
        <p:txBody>
          <a:bodyPr spcFirstLastPara="1" wrap="square" lIns="0" tIns="0" rIns="0" bIns="0" anchor="t" anchorCtr="0">
            <a:noAutofit/>
          </a:bodyPr>
          <a:lstStyle/>
          <a:p>
            <a:pPr marL="173038" marR="0" lvl="1" indent="-173038" algn="l" rtl="0">
              <a:lnSpc>
                <a:spcPct val="100000"/>
              </a:lnSpc>
              <a:spcBef>
                <a:spcPts val="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Are not-for-profit businesses.</a:t>
            </a:r>
            <a:endParaRPr sz="1600" b="0" i="0" u="none" strike="noStrike" cap="none">
              <a:solidFill>
                <a:srgbClr val="000000"/>
              </a:solidFill>
              <a:latin typeface="Verdana"/>
              <a:ea typeface="Verdana"/>
              <a:cs typeface="Verdana"/>
              <a:sym typeface="Verdana"/>
            </a:endParaRPr>
          </a:p>
          <a:p>
            <a:pPr marL="173038" marR="0" lvl="1" indent="-173038" algn="l" rtl="0">
              <a:lnSpc>
                <a:spcPct val="100000"/>
              </a:lnSpc>
              <a:spcBef>
                <a:spcPts val="92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Share profits with their members (customers). </a:t>
            </a:r>
            <a:endParaRPr sz="1600" b="0" i="0" u="none" strike="noStrike" cap="none">
              <a:solidFill>
                <a:srgbClr val="000000"/>
              </a:solidFill>
              <a:latin typeface="Verdana"/>
              <a:ea typeface="Verdana"/>
              <a:cs typeface="Verdana"/>
              <a:sym typeface="Verdana"/>
            </a:endParaRPr>
          </a:p>
          <a:p>
            <a:pPr marL="173038" marR="0" lvl="1" indent="-173038" algn="l" rtl="0">
              <a:lnSpc>
                <a:spcPct val="100000"/>
              </a:lnSpc>
              <a:spcBef>
                <a:spcPts val="92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May require membership in a community or group to qualify.</a:t>
            </a:r>
            <a:endParaRPr sz="1600" b="0" i="0" u="none" strike="noStrike" cap="none">
              <a:solidFill>
                <a:srgbClr val="000000"/>
              </a:solidFill>
              <a:latin typeface="Verdana"/>
              <a:ea typeface="Verdana"/>
              <a:cs typeface="Verdana"/>
              <a:sym typeface="Verdana"/>
            </a:endParaRPr>
          </a:p>
          <a:p>
            <a:pPr marL="173038" marR="0" lvl="1" indent="-173038" algn="l" rtl="0">
              <a:lnSpc>
                <a:spcPct val="100000"/>
              </a:lnSpc>
              <a:spcBef>
                <a:spcPts val="92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May offer better interest rates and lower account fees.</a:t>
            </a:r>
            <a:endParaRPr sz="1600" b="0" i="0" u="none" strike="noStrike" cap="none">
              <a:solidFill>
                <a:schemeClr val="accent2"/>
              </a:solidFill>
              <a:latin typeface="Verdana"/>
              <a:ea typeface="Verdana"/>
              <a:cs typeface="Verdana"/>
              <a:sym typeface="Verdana"/>
            </a:endParaRPr>
          </a:p>
          <a:p>
            <a:pPr marL="173038" marR="0" lvl="1" indent="-173038" algn="l" rtl="0">
              <a:lnSpc>
                <a:spcPct val="100000"/>
              </a:lnSpc>
              <a:spcBef>
                <a:spcPts val="920"/>
              </a:spcBef>
              <a:spcAft>
                <a:spcPts val="0"/>
              </a:spcAft>
              <a:buClr>
                <a:schemeClr val="accent1"/>
              </a:buClr>
              <a:buSzPts val="1600"/>
              <a:buFont typeface="Arial"/>
              <a:buChar char="•"/>
            </a:pPr>
            <a:r>
              <a:rPr lang="en-US" sz="1600" b="0" i="0" u="none" strike="noStrike" cap="none">
                <a:solidFill>
                  <a:schemeClr val="accent2"/>
                </a:solidFill>
                <a:latin typeface="Verdana"/>
                <a:ea typeface="Verdana"/>
                <a:cs typeface="Verdana"/>
                <a:sym typeface="Verdana"/>
              </a:rPr>
              <a:t>Are typically smaller in size than banks, with fewer locations.</a:t>
            </a:r>
            <a:endParaRPr sz="1600" b="0" i="0" u="none" strike="noStrike" cap="none">
              <a:solidFill>
                <a:srgbClr val="000000"/>
              </a:solidFill>
              <a:latin typeface="Verdana"/>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8"/>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latin typeface="Gill Sans"/>
              <a:ea typeface="Gill Sans"/>
              <a:cs typeface="Gill Sans"/>
              <a:sym typeface="Gill Sans"/>
            </a:endParaRPr>
          </a:p>
        </p:txBody>
      </p:sp>
      <p:sp>
        <p:nvSpPr>
          <p:cNvPr id="110" name="Google Shape;110;p8"/>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2"/>
              </a:buClr>
              <a:buSzPts val="3200"/>
              <a:buFont typeface="Verdana"/>
              <a:buNone/>
            </a:pPr>
            <a:r>
              <a:rPr lang="en-US"/>
              <a:t>How Are Banks Insured?</a:t>
            </a:r>
            <a:endParaRPr/>
          </a:p>
        </p:txBody>
      </p:sp>
      <p:grpSp>
        <p:nvGrpSpPr>
          <p:cNvPr id="111" name="Google Shape;111;p8"/>
          <p:cNvGrpSpPr/>
          <p:nvPr/>
        </p:nvGrpSpPr>
        <p:grpSpPr>
          <a:xfrm>
            <a:off x="862704" y="1620276"/>
            <a:ext cx="4033388" cy="4033385"/>
            <a:chOff x="457199" y="1354199"/>
            <a:chExt cx="2780271" cy="2780269"/>
          </a:xfrm>
        </p:grpSpPr>
        <p:pic>
          <p:nvPicPr>
            <p:cNvPr id="112" name="Google Shape;112;p8"/>
            <p:cNvPicPr preferRelativeResize="0"/>
            <p:nvPr/>
          </p:nvPicPr>
          <p:blipFill rotWithShape="1">
            <a:blip r:embed="rId3">
              <a:alphaModFix/>
            </a:blip>
            <a:srcRect/>
            <a:stretch/>
          </p:blipFill>
          <p:spPr>
            <a:xfrm>
              <a:off x="666504" y="1563504"/>
              <a:ext cx="2361660" cy="2361658"/>
            </a:xfrm>
            <a:prstGeom prst="rect">
              <a:avLst/>
            </a:prstGeom>
            <a:noFill/>
            <a:ln>
              <a:noFill/>
            </a:ln>
          </p:spPr>
        </p:pic>
        <p:grpSp>
          <p:nvGrpSpPr>
            <p:cNvPr id="113" name="Google Shape;113;p8"/>
            <p:cNvGrpSpPr/>
            <p:nvPr/>
          </p:nvGrpSpPr>
          <p:grpSpPr>
            <a:xfrm>
              <a:off x="457199" y="1354199"/>
              <a:ext cx="2780271" cy="2780269"/>
              <a:chOff x="457199" y="1541125"/>
              <a:chExt cx="2866490" cy="2866490"/>
            </a:xfrm>
          </p:grpSpPr>
          <p:sp>
            <p:nvSpPr>
              <p:cNvPr id="114" name="Google Shape;114;p8"/>
              <p:cNvSpPr/>
              <p:nvPr/>
            </p:nvSpPr>
            <p:spPr>
              <a:xfrm>
                <a:off x="457199" y="1541125"/>
                <a:ext cx="2866490" cy="2866490"/>
              </a:xfrm>
              <a:prstGeom prst="donut">
                <a:avLst>
                  <a:gd name="adj" fmla="val 7772"/>
                </a:avLst>
              </a:prstGeom>
              <a:solidFill>
                <a:schemeClr val="accent2">
                  <a:alpha val="6666"/>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accent2"/>
                  </a:solidFill>
                  <a:latin typeface="Gill Sans"/>
                  <a:ea typeface="Gill Sans"/>
                  <a:cs typeface="Gill Sans"/>
                  <a:sym typeface="Gill Sans"/>
                </a:endParaRPr>
              </a:p>
            </p:txBody>
          </p:sp>
          <p:sp>
            <p:nvSpPr>
              <p:cNvPr id="115" name="Google Shape;115;p8"/>
              <p:cNvSpPr/>
              <p:nvPr/>
            </p:nvSpPr>
            <p:spPr>
              <a:xfrm>
                <a:off x="672997" y="1756925"/>
                <a:ext cx="2434894" cy="2434890"/>
              </a:xfrm>
              <a:prstGeom prst="ellipse">
                <a:avLst/>
              </a:prstGeom>
              <a:noFill/>
              <a:ln w="1905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grpSp>
      </p:grpSp>
      <p:sp>
        <p:nvSpPr>
          <p:cNvPr id="116" name="Google Shape;116;p8"/>
          <p:cNvSpPr/>
          <p:nvPr/>
        </p:nvSpPr>
        <p:spPr>
          <a:xfrm>
            <a:off x="5843017" y="1422015"/>
            <a:ext cx="5544154" cy="2336170"/>
          </a:xfrm>
          <a:prstGeom prst="rect">
            <a:avLst/>
          </a:prstGeom>
          <a:noFill/>
          <a:ln>
            <a:noFill/>
          </a:ln>
        </p:spPr>
        <p:txBody>
          <a:bodyPr spcFirstLastPara="1" wrap="square" lIns="91425" tIns="45700" rIns="91425" bIns="45700" anchor="t" anchorCtr="0">
            <a:noAutofit/>
          </a:bodyPr>
          <a:lstStyle/>
          <a:p>
            <a:pPr marL="0" marR="0" lvl="1" indent="0" algn="l" rtl="0">
              <a:lnSpc>
                <a:spcPct val="100000"/>
              </a:lnSpc>
              <a:spcBef>
                <a:spcPts val="0"/>
              </a:spcBef>
              <a:spcAft>
                <a:spcPts val="0"/>
              </a:spcAft>
              <a:buNone/>
            </a:pPr>
            <a:r>
              <a:rPr lang="en-US" sz="1800" b="0" i="0" u="none" strike="noStrike" cap="none">
                <a:solidFill>
                  <a:schemeClr val="accent2"/>
                </a:solidFill>
                <a:latin typeface="Verdana"/>
                <a:ea typeface="Verdana"/>
                <a:cs typeface="Verdana"/>
                <a:sym typeface="Verdana"/>
              </a:rPr>
              <a:t>Look for financial institutions at which deposits are insured. The Federal Deposit Insurance Corporation (FDIC) insures deposits at federally insured banks. The National Credit Union Administration (NCUA) insures deposits at federally insured credit unions. Private funds may insure deposits at either financial institution.</a:t>
            </a:r>
            <a:endParaRPr sz="1200" b="0" i="0" u="none" strike="noStrike" cap="none">
              <a:solidFill>
                <a:srgbClr val="000000"/>
              </a:solidFill>
              <a:latin typeface="Verdana"/>
              <a:ea typeface="Verdana"/>
              <a:cs typeface="Verdana"/>
              <a:sym typeface="Verdana"/>
            </a:endParaRPr>
          </a:p>
        </p:txBody>
      </p:sp>
      <p:sp>
        <p:nvSpPr>
          <p:cNvPr id="117" name="Google Shape;117;p8"/>
          <p:cNvSpPr txBox="1"/>
          <p:nvPr/>
        </p:nvSpPr>
        <p:spPr>
          <a:xfrm>
            <a:off x="6006948" y="3862910"/>
            <a:ext cx="4535802" cy="83099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600" b="1" i="0" u="none" strike="noStrike" cap="none">
                <a:solidFill>
                  <a:schemeClr val="accent2"/>
                </a:solidFill>
                <a:latin typeface="Verdana"/>
                <a:ea typeface="Verdana"/>
                <a:cs typeface="Verdana"/>
                <a:sym typeface="Verdana"/>
              </a:rPr>
              <a:t>FDIC: </a:t>
            </a:r>
            <a:r>
              <a:rPr lang="en-US" sz="1600" b="0" i="0" u="none" strike="noStrike" cap="none">
                <a:solidFill>
                  <a:schemeClr val="accent2"/>
                </a:solidFill>
                <a:latin typeface="Verdana"/>
                <a:ea typeface="Verdana"/>
                <a:cs typeface="Verdana"/>
                <a:sym typeface="Verdana"/>
              </a:rPr>
              <a:t>Deposits in federally insured banks are insured up to </a:t>
            </a:r>
            <a:r>
              <a:rPr lang="en-US" sz="1600" b="1" i="0" u="none" strike="noStrike" cap="none">
                <a:solidFill>
                  <a:schemeClr val="accent1"/>
                </a:solidFill>
                <a:latin typeface="Verdana"/>
                <a:ea typeface="Verdana"/>
                <a:cs typeface="Verdana"/>
                <a:sym typeface="Verdana"/>
              </a:rPr>
              <a:t>$250,000 </a:t>
            </a:r>
            <a:r>
              <a:rPr lang="en-US" sz="1600" b="0" i="0" u="none" strike="noStrike" cap="none">
                <a:solidFill>
                  <a:schemeClr val="accent2"/>
                </a:solidFill>
                <a:latin typeface="Verdana"/>
                <a:ea typeface="Verdana"/>
                <a:cs typeface="Verdana"/>
                <a:sym typeface="Verdana"/>
              </a:rPr>
              <a:t>per depositor per account for each account category. </a:t>
            </a:r>
            <a:endParaRPr sz="1400" b="0" i="0" u="none" strike="noStrike" cap="none">
              <a:solidFill>
                <a:srgbClr val="000000"/>
              </a:solidFill>
              <a:latin typeface="Verdana"/>
              <a:ea typeface="Verdana"/>
              <a:cs typeface="Verdana"/>
              <a:sym typeface="Verdana"/>
            </a:endParaRPr>
          </a:p>
        </p:txBody>
      </p:sp>
      <p:cxnSp>
        <p:nvCxnSpPr>
          <p:cNvPr id="118" name="Google Shape;118;p8"/>
          <p:cNvCxnSpPr/>
          <p:nvPr/>
        </p:nvCxnSpPr>
        <p:spPr>
          <a:xfrm>
            <a:off x="5971256" y="3895594"/>
            <a:ext cx="0" cy="811667"/>
          </a:xfrm>
          <a:prstGeom prst="straightConnector1">
            <a:avLst/>
          </a:prstGeom>
          <a:noFill/>
          <a:ln w="28575" cap="flat" cmpd="sng">
            <a:solidFill>
              <a:schemeClr val="accent1"/>
            </a:solidFill>
            <a:prstDash val="solid"/>
            <a:round/>
            <a:headEnd type="none" w="sm" len="sm"/>
            <a:tailEnd type="none" w="sm" len="sm"/>
          </a:ln>
        </p:spPr>
      </p:cxnSp>
      <p:sp>
        <p:nvSpPr>
          <p:cNvPr id="119" name="Google Shape;119;p8"/>
          <p:cNvSpPr txBox="1"/>
          <p:nvPr/>
        </p:nvSpPr>
        <p:spPr>
          <a:xfrm>
            <a:off x="6006948" y="4869830"/>
            <a:ext cx="5149851" cy="8459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600" b="1" i="0" u="none" strike="noStrike" cap="none">
                <a:solidFill>
                  <a:schemeClr val="accent2"/>
                </a:solidFill>
                <a:latin typeface="Verdana"/>
                <a:ea typeface="Verdana"/>
                <a:cs typeface="Verdana"/>
                <a:sym typeface="Verdana"/>
              </a:rPr>
              <a:t>NCUA: </a:t>
            </a:r>
            <a:r>
              <a:rPr lang="en-US" sz="1600" b="0" i="0" u="none" strike="noStrike" cap="none">
                <a:solidFill>
                  <a:schemeClr val="accent2"/>
                </a:solidFill>
                <a:latin typeface="Verdana"/>
                <a:ea typeface="Verdana"/>
                <a:cs typeface="Verdana"/>
                <a:sym typeface="Verdana"/>
              </a:rPr>
              <a:t>Deposits in federally insured credit unions are insured up to </a:t>
            </a:r>
            <a:r>
              <a:rPr lang="en-US" sz="1600" b="1" i="0" u="none" strike="noStrike" cap="none">
                <a:solidFill>
                  <a:schemeClr val="accent1"/>
                </a:solidFill>
                <a:latin typeface="Verdana"/>
                <a:ea typeface="Verdana"/>
                <a:cs typeface="Verdana"/>
                <a:sym typeface="Verdana"/>
              </a:rPr>
              <a:t>$250,000 </a:t>
            </a:r>
            <a:r>
              <a:rPr lang="en-US" sz="1600" b="0" i="0" u="none" strike="noStrike" cap="none">
                <a:solidFill>
                  <a:schemeClr val="accent2"/>
                </a:solidFill>
                <a:latin typeface="Verdana"/>
                <a:ea typeface="Verdana"/>
                <a:cs typeface="Verdana"/>
                <a:sym typeface="Verdana"/>
              </a:rPr>
              <a:t>per person per account for each account category. </a:t>
            </a:r>
            <a:endParaRPr sz="1400" b="0" i="0" u="none" strike="noStrike" cap="none">
              <a:solidFill>
                <a:srgbClr val="000000"/>
              </a:solidFill>
              <a:latin typeface="Verdana"/>
              <a:ea typeface="Verdana"/>
              <a:cs typeface="Verdana"/>
              <a:sym typeface="Verdana"/>
            </a:endParaRPr>
          </a:p>
        </p:txBody>
      </p:sp>
      <p:cxnSp>
        <p:nvCxnSpPr>
          <p:cNvPr id="120" name="Google Shape;120;p8"/>
          <p:cNvCxnSpPr/>
          <p:nvPr/>
        </p:nvCxnSpPr>
        <p:spPr>
          <a:xfrm>
            <a:off x="5985857" y="4901252"/>
            <a:ext cx="0" cy="811667"/>
          </a:xfrm>
          <a:prstGeom prst="straightConnector1">
            <a:avLst/>
          </a:prstGeom>
          <a:noFill/>
          <a:ln w="28575" cap="flat" cmpd="sng">
            <a:solidFill>
              <a:schemeClr val="accent1"/>
            </a:solidFill>
            <a:prstDash val="solid"/>
            <a:round/>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9"/>
          <p:cNvSpPr txBox="1">
            <a:spLocks noGrp="1"/>
          </p:cNvSpPr>
          <p:nvPr>
            <p:ph type="ftr" idx="11"/>
          </p:nvPr>
        </p:nvSpPr>
        <p:spPr>
          <a:xfrm>
            <a:off x="554736" y="6350296"/>
            <a:ext cx="8218932" cy="246221"/>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dirty="0"/>
              <a:t>Copyright 2026 EVERFI, Inc</a:t>
            </a:r>
            <a:endParaRPr dirty="0"/>
          </a:p>
        </p:txBody>
      </p:sp>
      <p:sp>
        <p:nvSpPr>
          <p:cNvPr id="126" name="Google Shape;126;p9"/>
          <p:cNvSpPr txBox="1">
            <a:spLocks noGrp="1"/>
          </p:cNvSpPr>
          <p:nvPr>
            <p:ph type="title"/>
          </p:nvPr>
        </p:nvSpPr>
        <p:spPr>
          <a:xfrm>
            <a:off x="358140" y="388111"/>
            <a:ext cx="11524488" cy="53553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2"/>
              </a:buClr>
              <a:buSzPts val="2600"/>
              <a:buFont typeface="Verdana"/>
              <a:buNone/>
            </a:pPr>
            <a:r>
              <a:rPr lang="en-US" sz="2600"/>
              <a:t>Which Accounts and Products Are Covered by Insurance?</a:t>
            </a:r>
            <a:endParaRPr/>
          </a:p>
        </p:txBody>
      </p:sp>
      <p:sp>
        <p:nvSpPr>
          <p:cNvPr id="127" name="Google Shape;127;p9"/>
          <p:cNvSpPr txBox="1"/>
          <p:nvPr/>
        </p:nvSpPr>
        <p:spPr>
          <a:xfrm>
            <a:off x="685800" y="1665114"/>
            <a:ext cx="6698848" cy="3972207"/>
          </a:xfrm>
          <a:prstGeom prst="rect">
            <a:avLst/>
          </a:prstGeom>
          <a:noFill/>
          <a:ln>
            <a:noFill/>
          </a:ln>
        </p:spPr>
        <p:txBody>
          <a:bodyPr spcFirstLastPara="1" wrap="square" lIns="0" tIns="0" rIns="0" bIns="0" anchor="ctr" anchorCtr="0">
            <a:noAutofit/>
          </a:bodyPr>
          <a:lstStyle/>
          <a:p>
            <a:pPr marL="174621" marR="0" lvl="0" indent="-174621" algn="l" rtl="0">
              <a:lnSpc>
                <a:spcPct val="100000"/>
              </a:lnSpc>
              <a:spcBef>
                <a:spcPts val="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Checking accounts or credit union share draft accounts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Certificates of deposit (CDs), credit union share certificates, and other time deposits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Savings accounts or credit union share accounts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Money market accounts (MMAs)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Interest-bearing checking accounts and negotiable orders of withdrawal (NOW) accounts</a:t>
            </a:r>
            <a:endParaRPr/>
          </a:p>
          <a:p>
            <a:pPr marL="174621" marR="0" lvl="0" indent="-174621" algn="l" rtl="0">
              <a:lnSpc>
                <a:spcPct val="100000"/>
              </a:lnSpc>
              <a:spcBef>
                <a:spcPts val="1800"/>
              </a:spcBef>
              <a:spcAft>
                <a:spcPts val="0"/>
              </a:spcAft>
              <a:buClr>
                <a:schemeClr val="accent1"/>
              </a:buClr>
              <a:buSzPts val="1800"/>
              <a:buFont typeface="Arial"/>
              <a:buChar char="•"/>
            </a:pPr>
            <a:r>
              <a:rPr lang="en-US" sz="1800" b="0" i="0" u="none" strike="noStrike" cap="none">
                <a:solidFill>
                  <a:schemeClr val="accent2"/>
                </a:solidFill>
                <a:latin typeface="Verdana"/>
                <a:ea typeface="Verdana"/>
                <a:cs typeface="Verdana"/>
                <a:sym typeface="Verdana"/>
              </a:rPr>
              <a:t>Cashier’s checks, money orders, and other items officially issued by a bank</a:t>
            </a:r>
            <a:endParaRPr/>
          </a:p>
        </p:txBody>
      </p:sp>
      <p:grpSp>
        <p:nvGrpSpPr>
          <p:cNvPr id="128" name="Google Shape;128;p9"/>
          <p:cNvGrpSpPr/>
          <p:nvPr/>
        </p:nvGrpSpPr>
        <p:grpSpPr>
          <a:xfrm>
            <a:off x="7571919" y="1542202"/>
            <a:ext cx="3942747" cy="3942741"/>
            <a:chOff x="6171135" y="1718361"/>
            <a:chExt cx="2473016" cy="2473012"/>
          </a:xfrm>
        </p:grpSpPr>
        <p:pic>
          <p:nvPicPr>
            <p:cNvPr id="129" name="Google Shape;129;p9"/>
            <p:cNvPicPr preferRelativeResize="0"/>
            <p:nvPr/>
          </p:nvPicPr>
          <p:blipFill rotWithShape="1">
            <a:blip r:embed="rId3">
              <a:alphaModFix/>
            </a:blip>
            <a:srcRect/>
            <a:stretch/>
          </p:blipFill>
          <p:spPr>
            <a:xfrm>
              <a:off x="6331685" y="1878909"/>
              <a:ext cx="2151916" cy="2151916"/>
            </a:xfrm>
            <a:prstGeom prst="rect">
              <a:avLst/>
            </a:prstGeom>
            <a:noFill/>
            <a:ln>
              <a:noFill/>
            </a:ln>
          </p:spPr>
        </p:pic>
        <p:sp>
          <p:nvSpPr>
            <p:cNvPr id="130" name="Google Shape;130;p9"/>
            <p:cNvSpPr/>
            <p:nvPr/>
          </p:nvSpPr>
          <p:spPr>
            <a:xfrm>
              <a:off x="6171135" y="1718361"/>
              <a:ext cx="2473016" cy="2473012"/>
            </a:xfrm>
            <a:prstGeom prst="ellipse">
              <a:avLst/>
            </a:prstGeom>
            <a:noFill/>
            <a:ln w="1905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EVERFI Presentation ENG">
  <a:themeElements>
    <a:clrScheme name="EVERFI">
      <a:dk1>
        <a:srgbClr val="000000"/>
      </a:dk1>
      <a:lt1>
        <a:srgbClr val="FFFFFF"/>
      </a:lt1>
      <a:dk2>
        <a:srgbClr val="333E48"/>
      </a:dk2>
      <a:lt2>
        <a:srgbClr val="F2F2F2"/>
      </a:lt2>
      <a:accent1>
        <a:srgbClr val="EE4620"/>
      </a:accent1>
      <a:accent2>
        <a:srgbClr val="333E48"/>
      </a:accent2>
      <a:accent3>
        <a:srgbClr val="516373"/>
      </a:accent3>
      <a:accent4>
        <a:srgbClr val="6F8599"/>
      </a:accent4>
      <a:accent5>
        <a:srgbClr val="ACB9C4"/>
      </a:accent5>
      <a:accent6>
        <a:srgbClr val="F2F2F2"/>
      </a:accent6>
      <a:hlink>
        <a:srgbClr val="EE4620"/>
      </a:hlink>
      <a:folHlink>
        <a:srgbClr val="EE462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e40b282-5736-49e2-99d0-9e985a0357b2">
      <Terms xmlns="http://schemas.microsoft.com/office/infopath/2007/PartnerControls"/>
    </lcf76f155ced4ddcb4097134ff3c332f>
    <TaxCatchAll xmlns="afa37b4b-b720-4696-94eb-b243744cead9" xsi:nil="true"/>
    <MigrationWizIdPermissions xmlns="8e40b282-5736-49e2-99d0-9e985a0357b2" xsi:nil="true"/>
    <MigrationWizIdPermissionLevels xmlns="8e40b282-5736-49e2-99d0-9e985a0357b2" xsi:nil="true"/>
    <MigrationWizIdSecurityGroups xmlns="8e40b282-5736-49e2-99d0-9e985a0357b2" xsi:nil="true"/>
    <MigrationWizId xmlns="8e40b282-5736-49e2-99d0-9e985a0357b2" xsi:nil="true"/>
    <MigrationWizIdVersion xmlns="8e40b282-5736-49e2-99d0-9e985a0357b2" xsi:nil="true"/>
    <MigrationWizIdDocumentLibraryPermissions xmlns="8e40b282-5736-49e2-99d0-9e985a0357b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E676AFD247FBB46B4C12F6DC84CED27" ma:contentTypeVersion="19" ma:contentTypeDescription="Create a new document." ma:contentTypeScope="" ma:versionID="1d24017257c4a6313cb2982ab78cc4ce">
  <xsd:schema xmlns:xsd="http://www.w3.org/2001/XMLSchema" xmlns:xs="http://www.w3.org/2001/XMLSchema" xmlns:p="http://schemas.microsoft.com/office/2006/metadata/properties" xmlns:ns2="8e40b282-5736-49e2-99d0-9e985a0357b2" xmlns:ns3="afa37b4b-b720-4696-94eb-b243744cead9" targetNamespace="http://schemas.microsoft.com/office/2006/metadata/properties" ma:root="true" ma:fieldsID="abc0f2c27dfd121139824a8405e99f98" ns2:_="" ns3:_="">
    <xsd:import namespace="8e40b282-5736-49e2-99d0-9e985a0357b2"/>
    <xsd:import namespace="afa37b4b-b720-4696-94eb-b243744cead9"/>
    <xsd:element name="properties">
      <xsd:complexType>
        <xsd:sequence>
          <xsd:element name="documentManagement">
            <xsd:complexType>
              <xsd:all>
                <xsd:element ref="ns2:MigrationWizId" minOccurs="0"/>
                <xsd:element ref="ns2:MigrationWizIdPermissions" minOccurs="0"/>
                <xsd:element ref="ns2:MigrationWizIdVersion"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40b282-5736-49e2-99d0-9e985a0357b2"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MigrationWizIdPermissionLevels" ma:index="11" nillable="true" ma:displayName="MigrationWizIdPermissionLevels" ma:internalName="MigrationWizIdPermissionLevels">
      <xsd:simpleType>
        <xsd:restriction base="dms:Text"/>
      </xsd:simpleType>
    </xsd:element>
    <xsd:element name="MigrationWizIdDocumentLibraryPermissions" ma:index="12" nillable="true" ma:displayName="MigrationWizIdDocumentLibraryPermissions" ma:internalName="MigrationWizIdDocumentLibraryPermissions">
      <xsd:simpleType>
        <xsd:restriction base="dms:Text"/>
      </xsd:simpleType>
    </xsd:element>
    <xsd:element name="MigrationWizIdSecurityGroups" ma:index="13" nillable="true" ma:displayName="MigrationWizIdSecurityGroups" ma:internalName="MigrationWizIdSecurityGroups">
      <xsd:simpleType>
        <xsd:restriction base="dms:Text"/>
      </xsd:simpleType>
    </xsd:element>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SearchProperties" ma:index="16" nillable="true" ma:displayName="MediaServiceSearchProperties" ma:hidden="true" ma:internalName="MediaServiceSearchProperties" ma:readOnly="true">
      <xsd:simpleType>
        <xsd:restriction base="dms:Note"/>
      </xsd:simple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19f58a19-9925-4e87-aaf2-862937038444"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a37b4b-b720-4696-94eb-b243744cead9"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be7c81af-5cf4-4cf2-b0ce-f2571c484fde}" ma:internalName="TaxCatchAll" ma:showField="CatchAllData" ma:web="afa37b4b-b720-4696-94eb-b243744cead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AC7314-87EE-4519-9625-018F7E3EFBDD}">
  <ds:schemaRefs>
    <ds:schemaRef ds:uri="http://schemas.microsoft.com/sharepoint/v3/contenttype/forms"/>
  </ds:schemaRefs>
</ds:datastoreItem>
</file>

<file path=customXml/itemProps2.xml><?xml version="1.0" encoding="utf-8"?>
<ds:datastoreItem xmlns:ds="http://schemas.openxmlformats.org/officeDocument/2006/customXml" ds:itemID="{F3106D7E-6730-41D9-8CCB-8A3856452691}">
  <ds:schemaRefs>
    <ds:schemaRef ds:uri="8e40b282-5736-49e2-99d0-9e985a0357b2"/>
    <ds:schemaRef ds:uri="http://purl.org/dc/terms/"/>
    <ds:schemaRef ds:uri="http://purl.org/dc/elements/1.1/"/>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 ds:uri="afa37b4b-b720-4696-94eb-b243744cead9"/>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403836B7-B9B3-45FF-B779-765259E207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e40b282-5736-49e2-99d0-9e985a0357b2"/>
    <ds:schemaRef ds:uri="afa37b4b-b720-4696-94eb-b243744cea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5e292fea-44f3-4f8b-8f5d-cc6c4f3da3ad}" enabled="1" method="Privileged" siteId="{31fa3fc8-0d67-4b00-8f5a-3a9a69c281b8}" removed="0"/>
</clbl:labelList>
</file>

<file path=docProps/app.xml><?xml version="1.0" encoding="utf-8"?>
<Properties xmlns="http://schemas.openxmlformats.org/officeDocument/2006/extended-properties" xmlns:vt="http://schemas.openxmlformats.org/officeDocument/2006/docPropsVTypes">
  <TotalTime>25</TotalTime>
  <Words>1931</Words>
  <Application>Microsoft Office PowerPoint</Application>
  <PresentationFormat>Widescreen</PresentationFormat>
  <Paragraphs>248</Paragraphs>
  <Slides>23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Verdana</vt:lpstr>
      <vt:lpstr>Century Gothic</vt:lpstr>
      <vt:lpstr>Noto Sans Symbols</vt:lpstr>
      <vt:lpstr>Arial</vt:lpstr>
      <vt:lpstr>Helvetica Neue</vt:lpstr>
      <vt:lpstr>Gill Sans</vt:lpstr>
      <vt:lpstr>Calibri</vt:lpstr>
      <vt:lpstr>EVERFI Presentation ENG</vt:lpstr>
      <vt:lpstr>Banking Basics</vt:lpstr>
      <vt:lpstr>PowerPoint Presentation</vt:lpstr>
      <vt:lpstr>Poll Question 1</vt:lpstr>
      <vt:lpstr>Poll Question 2</vt:lpstr>
      <vt:lpstr>Types of Financial Institutions </vt:lpstr>
      <vt:lpstr>Comparing Financial Institutions: Similarities </vt:lpstr>
      <vt:lpstr>Comparing Financial Institutions: Differences</vt:lpstr>
      <vt:lpstr>How Are Banks Insured?</vt:lpstr>
      <vt:lpstr>Which Accounts and Products Are Covered by Insurance?</vt:lpstr>
      <vt:lpstr>Which Accounts and Products Are Not Covered by Insurance?</vt:lpstr>
      <vt:lpstr>Earning Interest</vt:lpstr>
      <vt:lpstr>Owing Interest</vt:lpstr>
      <vt:lpstr>Types of Accounts</vt:lpstr>
      <vt:lpstr>Specialized Accounts</vt:lpstr>
      <vt:lpstr>Specialized Accounts, Continued</vt:lpstr>
      <vt:lpstr>Selecting an Account</vt:lpstr>
      <vt:lpstr>Ali’s Decision: Part 1 Poll</vt:lpstr>
      <vt:lpstr>Ali’s Decision: Part 2 Poll</vt:lpstr>
      <vt:lpstr>Opening an Account</vt:lpstr>
      <vt:lpstr>Using Your New Account</vt:lpstr>
      <vt:lpstr>Online Banking</vt:lpstr>
      <vt:lpstr>Safety and Security Scenarios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Banking Basics</dc:title>
  <dc:creator>Andrew Bradley</dc:creator>
  <cp:lastModifiedBy>Miriam Greenwald</cp:lastModifiedBy>
  <cp:revision>1</cp:revision>
  <dcterms:created xsi:type="dcterms:W3CDTF">2021-02-19T19:16:03Z</dcterms:created>
  <dcterms:modified xsi:type="dcterms:W3CDTF">2025-12-11T18:20:00Z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y fmtid="{D5CDD505-2E9C-101B-9397-08002B2CF9AE}" pid="3" name="ContentTypeId">
    <vt:lpwstr>0x0101004E676AFD247FBB46B4C12F6DC84CED27</vt:lpwstr>
  </property>
  <property fmtid="{D5CDD505-2E9C-101B-9397-08002B2CF9AE}" pid="4" name="MediaServiceImageTags">
    <vt:lpwstr/>
  </property>
  <property fmtid="{D5CDD505-2E9C-101B-9397-08002B2CF9AE}" pid="5" name="ClassificationContentMarkingFooterLocations">
    <vt:lpwstr>EVERFI Presentation ENG:3</vt:lpwstr>
  </property>
  <property fmtid="{D5CDD505-2E9C-101B-9397-08002B2CF9AE}" pid="6" name="ClassificationContentMarkingFooterText">
    <vt:lpwstr>Sensitivity: Internal</vt:lpwstr>
  </property>
</Properties>
</file>